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4FF"/>
    <a:srgbClr val="002060"/>
    <a:srgbClr val="FFFFFF"/>
    <a:srgbClr val="D6A9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300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EECBD-7F5B-4C0D-AFDC-D3BB5F035DEF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9217-794E-4CB6-8C08-CA630B4B4DE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1080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EF9F71-AA91-DB25-A4C4-72C4E3224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D59C602-AEB4-B251-C44F-6BB853E6B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C9434B-30BF-F05C-792A-9EB463CB8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660-8059-4398-ABA8-3DDE319DD448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141B586-B3F6-F39D-53F2-57A586806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6F1E03-663F-7705-D466-272AFFB90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61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5E4F2D-9518-C828-8D8D-1A20A892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50A235D-08A2-5440-C1EB-C8E52B63F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5BFA1C-2FF9-D422-19D3-C607A874F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DF9B-D327-42CE-8339-ADEF22123EEE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53A586E-AB6E-D64E-6154-8CB7914B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28F41A-0A66-1807-D07B-E9D2F32FD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717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78BA4AA-DA24-CA11-A588-132B11E19B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D40EAD2-27C8-84DC-762C-2D8057049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FFF6A8-4F86-06A9-45B1-BE980D338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063E-C0CF-4E8B-830B-F9C26EB79FE5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AF61E2-C28A-3551-6F2A-A3FF5358A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D85248-0CF6-BAB1-6583-76B8E317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898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441711-B4D4-0639-37D2-992893F3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8511AE-127A-6F95-F217-B6926CFF0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A544D6-B764-24B8-ACE2-D95F62182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956FF-B9CF-423B-927D-E2F1016D8E90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D65360-20A9-797F-5A1F-C290D917F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198F60B-D314-0B06-9E3A-788BE12A2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298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B3F4CB-15C1-BDE3-A580-7277D298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E412206-55ED-4C83-3748-42191147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4BF37A2-6CC5-484C-E842-B01E270BE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C647-85B2-46FA-B934-1BE5B3313F9C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3EE53A-1CF1-BA1E-7E18-4F6938F26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4D48EA-813E-0371-B54D-E3348FB53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457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A6A311-6F93-D3F1-527A-62AF5320E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5F3346-0FFC-65D5-8DE3-0A297E074C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C91393A-39F3-EBA4-7655-550A7B636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6E49762-2A49-F756-0EFE-3A2E18971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1A32-4483-47E4-82C3-7147573ED068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693FF23-02B3-5E89-747B-8F4C4F25E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757955-B13D-DE12-0870-43BEEB0C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402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DA3658-6ED3-B723-86C1-C0BF0EEF8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3D419E-8E39-4949-C4DE-3A8124084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C1DCAC-B7BA-EA04-6D47-5B90FA534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025697E-AD1F-C35E-61E6-65F53A7EF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B9EB5D5-9F93-8727-80C6-BF8837E75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8163F3-B395-6F56-8B24-276BFD1EB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CD823-182C-4253-A409-9BFC59E0FA9E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45144CB-42BE-20F2-EF29-B3C217B20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E1EAD23-BD4A-28B6-5DEE-D321F3C5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598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028152-2295-7D04-11BB-437AF644A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76F6150-E8EC-EA8B-5F92-7CD777C1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F66B-2DDE-4F12-A26C-D6F63D40344F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9181892-002A-C991-85E4-C74D9C494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8E64426-6ABF-A58E-3390-234813DCA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461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B33899E-DBD9-3B9B-5598-4C563851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0508B-2D92-4FE8-8DC0-9013D57A56E3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958BCCF-A4B8-7982-6CB1-CCC1D8AE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A627229-7A3A-576F-D64F-747295FA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0367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CBAC34-B9C5-CE56-23DD-62F73653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412E2D-738B-759E-5D98-C1B595FBA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211CD9A-F74B-ADB1-C20E-ED74FB58F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FE8E345-9BF1-60DD-93F2-A8512E98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34848-F9B2-415D-95D4-9FB76AB380CA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8BB3616-5E1C-A029-7E9C-80B25E91D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24D44D0-8124-F0FA-23B5-3E47ACAF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085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C101BE-6348-B280-8DE8-CC90C0629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CAE3AA8-8D77-59A7-9DA5-024970BB57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9718CA8-A21B-AE1A-B08C-C528F4D28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6BAD19D-841C-08E1-A3CB-105FD58E8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2A56-C87B-424A-81E6-13CB82DED3AE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570ABD-3BDC-7CD2-9197-B35D0614A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5091810-8DB7-9596-8984-6B75CDC99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83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43B56CA-99D3-039A-1981-5221F9B3E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9963C3D-BBC5-DDD3-132C-A8015BDE9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43EBBA2-15FE-F6A9-0BAC-964C7A1D7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C53F98-ED3C-4F5E-B1CA-54280C54D26C}" type="datetime1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E915D1-B52D-F476-584C-EC3098E1A3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D317385-780E-E6E8-A882-E359AA114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12F3D-8ABD-465C-9F39-1DF467118E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294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2F6AB8B4-2FD2-035E-6A80-B8B39C93A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523"/>
          <a:stretch/>
        </p:blipFill>
        <p:spPr>
          <a:xfrm>
            <a:off x="34119" y="3393747"/>
            <a:ext cx="12157881" cy="3419404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99A9093E-04CF-65E9-57C3-96098CA3E1D3}"/>
              </a:ext>
            </a:extLst>
          </p:cNvPr>
          <p:cNvSpPr/>
          <p:nvPr/>
        </p:nvSpPr>
        <p:spPr>
          <a:xfrm>
            <a:off x="0" y="22424"/>
            <a:ext cx="12132350" cy="6813152"/>
          </a:xfrm>
          <a:prstGeom prst="rect">
            <a:avLst/>
          </a:prstGeom>
          <a:solidFill>
            <a:srgbClr val="FFFFFF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1A270C22-40EC-7F5D-E14B-FE8D647FB836}"/>
              </a:ext>
            </a:extLst>
          </p:cNvPr>
          <p:cNvSpPr txBox="1">
            <a:spLocks/>
          </p:cNvSpPr>
          <p:nvPr/>
        </p:nvSpPr>
        <p:spPr>
          <a:xfrm>
            <a:off x="34119" y="4768704"/>
            <a:ext cx="12004462" cy="743574"/>
          </a:xfrm>
          <a:prstGeom prst="rect">
            <a:avLst/>
          </a:prstGeom>
          <a:noFill/>
        </p:spPr>
        <p:txBody>
          <a:bodyPr vert="horz" lIns="82953" tIns="41476" rIns="82953" bIns="41476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60"/>
              </a:lnSpc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農業部農糧署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9FA9AA8-61DD-062E-B688-85FE9E2F7808}"/>
              </a:ext>
            </a:extLst>
          </p:cNvPr>
          <p:cNvSpPr/>
          <p:nvPr/>
        </p:nvSpPr>
        <p:spPr>
          <a:xfrm>
            <a:off x="1132490" y="2014120"/>
            <a:ext cx="10522602" cy="152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臺灣花生標章介紹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0F734B7A-F0B2-D3B5-D9E7-27036A262541}"/>
              </a:ext>
            </a:extLst>
          </p:cNvPr>
          <p:cNvGrpSpPr/>
          <p:nvPr/>
        </p:nvGrpSpPr>
        <p:grpSpPr>
          <a:xfrm rot="689118">
            <a:off x="8721951" y="1584061"/>
            <a:ext cx="4160309" cy="712816"/>
            <a:chOff x="2292822" y="-1138436"/>
            <a:chExt cx="4160309" cy="712816"/>
          </a:xfrm>
        </p:grpSpPr>
        <p:sp>
          <p:nvSpPr>
            <p:cNvPr id="11" name="矩形: 圓角化同側角落 10">
              <a:extLst>
                <a:ext uri="{FF2B5EF4-FFF2-40B4-BE49-F238E27FC236}">
                  <a16:creationId xmlns:a16="http://schemas.microsoft.com/office/drawing/2014/main" id="{289A3492-991F-A982-EE9F-F83D44D9186B}"/>
                </a:ext>
              </a:extLst>
            </p:cNvPr>
            <p:cNvSpPr/>
            <p:nvPr/>
          </p:nvSpPr>
          <p:spPr>
            <a:xfrm rot="10493051">
              <a:off x="2292822" y="-1138436"/>
              <a:ext cx="3011606" cy="491319"/>
            </a:xfrm>
            <a:prstGeom prst="round2SameRect">
              <a:avLst/>
            </a:prstGeom>
            <a:solidFill>
              <a:srgbClr val="D6A9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F621376-65ED-4310-E92D-C1F14A314F39}"/>
                </a:ext>
              </a:extLst>
            </p:cNvPr>
            <p:cNvSpPr/>
            <p:nvPr/>
          </p:nvSpPr>
          <p:spPr>
            <a:xfrm rot="10509986">
              <a:off x="2511188" y="-602029"/>
              <a:ext cx="227463" cy="176409"/>
            </a:xfrm>
            <a:prstGeom prst="triangle">
              <a:avLst/>
            </a:prstGeom>
            <a:solidFill>
              <a:srgbClr val="D6A9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2CBCD23F-4E14-E11E-B49C-50E56215AF68}"/>
                </a:ext>
              </a:extLst>
            </p:cNvPr>
            <p:cNvSpPr txBox="1"/>
            <p:nvPr/>
          </p:nvSpPr>
          <p:spPr>
            <a:xfrm rot="21295990">
              <a:off x="2399746" y="-1124513"/>
              <a:ext cx="40533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>
                  <a:solidFill>
                    <a:schemeClr val="bg1"/>
                  </a:solidFill>
                  <a:latin typeface="LINE Seed TW_OTF Regular" panose="02020500000000000000" pitchFamily="18" charset="-120"/>
                  <a:ea typeface="LINE Seed TW_OTF Regular" panose="02020500000000000000" pitchFamily="18" charset="-120"/>
                </a:rPr>
                <a:t>#</a:t>
              </a:r>
              <a:r>
                <a:rPr lang="zh-TW" altLang="en-US" sz="2000" dirty="0">
                  <a:solidFill>
                    <a:schemeClr val="bg1"/>
                  </a:solidFill>
                  <a:latin typeface="LINE Seed TW_OTF Regular" panose="02020500000000000000" pitchFamily="18" charset="-120"/>
                  <a:ea typeface="LINE Seed TW_OTF Regular" panose="02020500000000000000" pitchFamily="18" charset="-120"/>
                </a:rPr>
                <a:t> 台灣</a:t>
              </a:r>
              <a:r>
                <a:rPr lang="zh-TW" altLang="en-US" sz="2000" b="1" dirty="0">
                  <a:solidFill>
                    <a:schemeClr val="bg1"/>
                  </a:solidFill>
                  <a:latin typeface="LINE Seed TW_OTF Bold" panose="02020700000000000000" pitchFamily="18" charset="-120"/>
                  <a:ea typeface="LINE Seed TW_OTF Bold" panose="02020700000000000000" pitchFamily="18" charset="-120"/>
                </a:rPr>
                <a:t>花生</a:t>
              </a:r>
              <a:r>
                <a:rPr lang="zh-TW" altLang="en-US" sz="2000" dirty="0">
                  <a:solidFill>
                    <a:schemeClr val="bg1"/>
                  </a:solidFill>
                  <a:latin typeface="LINE Seed TW_OTF Regular" panose="02020500000000000000" pitchFamily="18" charset="-120"/>
                  <a:ea typeface="LINE Seed TW_OTF Regular" panose="02020500000000000000" pitchFamily="18" charset="-120"/>
                </a:rPr>
                <a:t>  唯一選擇</a:t>
              </a:r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2BA92606-7675-5061-A211-87CA58DFC3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r="63298"/>
          <a:stretch/>
        </p:blipFill>
        <p:spPr>
          <a:xfrm>
            <a:off x="-1120258" y="4130357"/>
            <a:ext cx="584616" cy="7435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2D35346-3128-64CE-6DD2-B4C6EB757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800" y="140783"/>
            <a:ext cx="1821781" cy="49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521D411B-6CCD-883E-4037-ED99A1087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482" y="1251503"/>
            <a:ext cx="1735851" cy="209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D97820E-4ECF-9074-2E4B-37738BF68CB1}"/>
              </a:ext>
            </a:extLst>
          </p:cNvPr>
          <p:cNvSpPr/>
          <p:nvPr/>
        </p:nvSpPr>
        <p:spPr>
          <a:xfrm>
            <a:off x="620710" y="586035"/>
            <a:ext cx="10950580" cy="5360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5588" algn="ctr" hangingPunct="0">
              <a:spcAft>
                <a:spcPts val="600"/>
              </a:spcAft>
            </a:pPr>
            <a:r>
              <a:rPr lang="zh-TW" altLang="en-US" sz="40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簡報大綱</a:t>
            </a:r>
            <a:endParaRPr lang="en-US" altLang="zh-TW" sz="4000" b="1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55588" algn="ctr" hangingPunct="0">
              <a:spcAft>
                <a:spcPts val="600"/>
              </a:spcAft>
            </a:pP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436688" indent="-361950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落花生產業概況</a:t>
            </a:r>
            <a:endParaRPr lang="en-US" altLang="zh-TW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436688" indent="-361950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花生產品及品種簡介</a:t>
            </a:r>
            <a:endParaRPr lang="en-US" altLang="zh-TW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436688" indent="-361950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臺灣花生標章核心目的</a:t>
            </a:r>
            <a:endParaRPr lang="en-US" altLang="zh-TW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436688" indent="-361950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臺灣花生標章設計理念</a:t>
            </a:r>
            <a:endParaRPr lang="en-US" altLang="zh-TW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436688" indent="-361950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臺灣花生標章申請條件</a:t>
            </a:r>
          </a:p>
          <a:p>
            <a:pPr marL="1436688" indent="-361950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臺灣花生標章申請流程</a:t>
            </a:r>
            <a:endParaRPr lang="en-US" altLang="zh-TW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7C44417-9A5E-B0D7-666B-5B615287D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336" y="6412166"/>
            <a:ext cx="2743200" cy="365125"/>
          </a:xfrm>
        </p:spPr>
        <p:txBody>
          <a:bodyPr/>
          <a:lstStyle/>
          <a:p>
            <a:fld id="{6CB12F3D-8ABD-465C-9F39-1DF467118EC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258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4C9E28-DFDF-FE1A-A84B-6C9BD7BF0DE5}"/>
              </a:ext>
            </a:extLst>
          </p:cNvPr>
          <p:cNvSpPr/>
          <p:nvPr/>
        </p:nvSpPr>
        <p:spPr>
          <a:xfrm>
            <a:off x="404027" y="392631"/>
            <a:ext cx="11212240" cy="5816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5588" algn="just" hangingPunct="0">
              <a:spcAft>
                <a:spcPts val="600"/>
              </a:spcAft>
            </a:pPr>
            <a:r>
              <a:rPr lang="zh-TW" altLang="en-US" sz="40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落花生產業概況</a:t>
            </a:r>
            <a:endParaRPr lang="en-US" altLang="zh-TW" sz="4000" b="1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55588" algn="just" hangingPunct="0">
              <a:spcAft>
                <a:spcPts val="600"/>
              </a:spcAft>
            </a:pPr>
            <a:endParaRPr lang="en-US" altLang="zh-TW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12788" indent="-457200" algn="just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年消費量約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5.6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萬公噸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以帶殼計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，約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75%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由國產供應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12788" indent="-457200" algn="just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endParaRPr lang="en-US" altLang="zh-TW" sz="2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12788" indent="-457200" algn="just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我國落花生主要分二期種植，春作約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月種植，秋作約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月種植，產期為每年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6~7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月及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11~12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月，主要用途為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脫殼加工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70%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莢果加工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乾溼莢果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)20%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及農民留種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10%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12788" indent="-457200" algn="just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endParaRPr lang="en-US" altLang="zh-TW" sz="2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12788" lvl="1" indent="-457200" algn="just" hangingPunct="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近五年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(109〜113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國內落花生種植面積介於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1.7〜1.9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萬公頃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，年產量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4.2〜5.4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萬公噸，主要產地為雲林縣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(73%)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及彰化縣</a:t>
            </a:r>
            <a:r>
              <a: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(19%)</a:t>
            </a:r>
            <a:r>
              <a:rPr lang="zh-TW" alt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6FFE5B0-C549-C192-B6CE-E419E6FB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0463" y="6368381"/>
            <a:ext cx="2743200" cy="365125"/>
          </a:xfrm>
        </p:spPr>
        <p:txBody>
          <a:bodyPr/>
          <a:lstStyle/>
          <a:p>
            <a:fld id="{6CB12F3D-8ABD-465C-9F39-1DF467118EC9}" type="slidenum">
              <a:rPr lang="zh-TW" altLang="en-US" smtClean="0"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638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D261514E-F78C-15D4-B56A-35B15DCC66F6}"/>
              </a:ext>
            </a:extLst>
          </p:cNvPr>
          <p:cNvSpPr/>
          <p:nvPr/>
        </p:nvSpPr>
        <p:spPr>
          <a:xfrm>
            <a:off x="466996" y="541145"/>
            <a:ext cx="10664456" cy="46166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457200" marR="0" lvl="0" indent="-457200" algn="just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TW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臺灣花生品種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多元，</a:t>
            </a:r>
            <a:r>
              <a:rPr kumimoji="0" lang="zh-TW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依風味及加工特性，運用於各類產品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A9668FF-C4EC-B87C-56EA-C8B17FC77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818084"/>
              </p:ext>
            </p:extLst>
          </p:nvPr>
        </p:nvGraphicFramePr>
        <p:xfrm>
          <a:off x="949307" y="1056671"/>
          <a:ext cx="10800000" cy="4212000"/>
        </p:xfrm>
        <a:graphic>
          <a:graphicData uri="http://schemas.openxmlformats.org/drawingml/2006/table">
            <a:tbl>
              <a:tblPr/>
              <a:tblGrid>
                <a:gridCol w="2340000">
                  <a:extLst>
                    <a:ext uri="{9D8B030D-6E8A-4147-A177-3AD203B41FA5}">
                      <a16:colId xmlns:a16="http://schemas.microsoft.com/office/drawing/2014/main" val="1510104859"/>
                    </a:ext>
                  </a:extLst>
                </a:gridCol>
                <a:gridCol w="4500000">
                  <a:extLst>
                    <a:ext uri="{9D8B030D-6E8A-4147-A177-3AD203B41FA5}">
                      <a16:colId xmlns:a16="http://schemas.microsoft.com/office/drawing/2014/main" val="4026006734"/>
                    </a:ext>
                  </a:extLst>
                </a:gridCol>
                <a:gridCol w="3960000">
                  <a:extLst>
                    <a:ext uri="{9D8B030D-6E8A-4147-A177-3AD203B41FA5}">
                      <a16:colId xmlns:a16="http://schemas.microsoft.com/office/drawing/2014/main" val="2399787913"/>
                    </a:ext>
                  </a:extLst>
                </a:gridCol>
              </a:tblGrid>
              <a:tr h="54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利用型態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常見產品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主要品種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104246"/>
                  </a:ext>
                </a:extLst>
              </a:tr>
              <a:tr h="79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籽粒鮮食、調味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裹粉花生、五香、麻辣、蔥香、牛奶花生、生仁湯等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u="sng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臺南14號</a:t>
                      </a: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、臺南18號、臺南20號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34187"/>
                  </a:ext>
                </a:extLst>
              </a:tr>
              <a:tr h="72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花生糖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完整帶膜、去膜、碎粒等花生糖產品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u="sng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臺南14號</a:t>
                      </a: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、臺南18號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984669"/>
                  </a:ext>
                </a:extLst>
              </a:tr>
              <a:tr h="72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罐頭及複合加工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土豆麵筋、滷味花生、糕餅等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u="sng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臺南14號</a:t>
                      </a: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、臺南18號、臺南20號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411427"/>
                  </a:ext>
                </a:extLst>
              </a:tr>
              <a:tr h="72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帶殼焙炒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原味、蒜蓉、鹽味、紅土花生等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臺南選9號、臺南16號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35052"/>
                  </a:ext>
                </a:extLst>
              </a:tr>
              <a:tr h="72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蒸煮鮮食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蒸煮花生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臺南17號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花仁花生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980570"/>
                  </a:ext>
                </a:extLst>
              </a:tr>
            </a:tbl>
          </a:graphicData>
        </a:graphic>
      </p:graphicFrame>
      <p:sp>
        <p:nvSpPr>
          <p:cNvPr id="15" name="矩形 14">
            <a:extLst>
              <a:ext uri="{FF2B5EF4-FFF2-40B4-BE49-F238E27FC236}">
                <a16:creationId xmlns:a16="http://schemas.microsoft.com/office/drawing/2014/main" id="{BE3E7D3F-AAD5-B6C0-2D9B-58E25FB77764}"/>
              </a:ext>
            </a:extLst>
          </p:cNvPr>
          <p:cNvSpPr/>
          <p:nvPr/>
        </p:nvSpPr>
        <p:spPr>
          <a:xfrm>
            <a:off x="466996" y="5499226"/>
            <a:ext cx="11282311" cy="9079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361950" marR="0" lvl="0" indent="-361950" algn="just" defTabSz="91440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臺南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號是我國主力栽培種，顆粒飽滿、油脂與蛋白質含量高、香氣濃郁</a:t>
            </a:r>
            <a:endParaRPr kumimoji="0" lang="en-US" altLang="zh-TW" sz="24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1950" marR="0" lvl="0" indent="-361950" algn="just" defTabSz="91440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近年推廣臺南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號、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號高油酸品種，更不易產生油耗味，更適合加工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!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40853CC-5951-BD15-5590-82C6380E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6820" y="6407167"/>
            <a:ext cx="2743200" cy="365125"/>
          </a:xfrm>
        </p:spPr>
        <p:txBody>
          <a:bodyPr/>
          <a:lstStyle/>
          <a:p>
            <a:fld id="{6CB12F3D-8ABD-465C-9F39-1DF467118EC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863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6A7FCFFD-6C3E-38DD-19D6-5398E9371261}"/>
              </a:ext>
            </a:extLst>
          </p:cNvPr>
          <p:cNvSpPr txBox="1">
            <a:spLocks/>
          </p:cNvSpPr>
          <p:nvPr/>
        </p:nvSpPr>
        <p:spPr>
          <a:xfrm>
            <a:off x="8034867" y="611928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715D9B-B168-4206-8B25-C935EB768578}" type="slidenum">
              <a:rPr lang="zh-TW" altLang="en-US" smtClean="0">
                <a:solidFill>
                  <a:prstClr val="black"/>
                </a:solidFill>
                <a:latin typeface="Calibri" panose="020F0502020204030204"/>
              </a:rPr>
              <a:pPr/>
              <a:t>4</a:t>
            </a:fld>
            <a:endParaRPr lang="zh-TW" altLang="en-US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EEAFB2B-F930-8E67-2443-50B886460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202" y="2055896"/>
            <a:ext cx="3565488" cy="4299057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9D65A542-4228-FEC0-6E37-C0F4A1C9AE29}"/>
              </a:ext>
            </a:extLst>
          </p:cNvPr>
          <p:cNvGrpSpPr/>
          <p:nvPr/>
        </p:nvGrpSpPr>
        <p:grpSpPr>
          <a:xfrm>
            <a:off x="2100453" y="3462290"/>
            <a:ext cx="3929112" cy="1402434"/>
            <a:chOff x="638175" y="3195706"/>
            <a:chExt cx="3929112" cy="1402434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D3513FED-A355-1FDD-116F-CD9FA2E85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90" t="35045" r="17490" b="41641"/>
            <a:stretch>
              <a:fillRect/>
            </a:stretch>
          </p:blipFill>
          <p:spPr>
            <a:xfrm>
              <a:off x="638175" y="3195706"/>
              <a:ext cx="3929112" cy="1402434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956914A3-116A-0609-74EC-D03F95116423}"/>
                </a:ext>
              </a:extLst>
            </p:cNvPr>
            <p:cNvSpPr txBox="1"/>
            <p:nvPr/>
          </p:nvSpPr>
          <p:spPr>
            <a:xfrm>
              <a:off x="2217971" y="3641074"/>
              <a:ext cx="18002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3200" b="1"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查得到</a:t>
              </a:r>
              <a:endPara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88BC2351-CDF9-C896-DDF0-B9FE7A883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8880" y="3526081"/>
              <a:ext cx="778779" cy="778779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D231D46-14FD-92B8-7907-1E3421C78209}"/>
              </a:ext>
            </a:extLst>
          </p:cNvPr>
          <p:cNvGrpSpPr/>
          <p:nvPr/>
        </p:nvGrpSpPr>
        <p:grpSpPr>
          <a:xfrm>
            <a:off x="2040924" y="1920805"/>
            <a:ext cx="4055076" cy="1447395"/>
            <a:chOff x="638175" y="1550910"/>
            <a:chExt cx="4055076" cy="1447395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1487369D-EEAD-E8FD-73F5-066B75518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09" t="8645" r="16771" b="68041"/>
            <a:stretch>
              <a:fillRect/>
            </a:stretch>
          </p:blipFill>
          <p:spPr>
            <a:xfrm>
              <a:off x="638175" y="1550910"/>
              <a:ext cx="4055076" cy="1447395"/>
            </a:xfrm>
            <a:prstGeom prst="rect">
              <a:avLst/>
            </a:prstGeom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38F04702-85AA-527F-4E79-54620D8D55BC}"/>
                </a:ext>
              </a:extLst>
            </p:cNvPr>
            <p:cNvSpPr txBox="1"/>
            <p:nvPr/>
          </p:nvSpPr>
          <p:spPr>
            <a:xfrm>
              <a:off x="2165534" y="1966408"/>
              <a:ext cx="18002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4000" b="1"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看得</a:t>
              </a:r>
              <a:r>
                <a:rPr kumimoji="0" lang="zh-TW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到</a:t>
              </a: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A786D975-C3B8-0C92-B684-4FF5BD85B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6171" y="1872318"/>
              <a:ext cx="776995" cy="776995"/>
            </a:xfrm>
            <a:prstGeom prst="rect">
              <a:avLst/>
            </a:prstGeom>
          </p:spPr>
        </p:pic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69357D5A-8F3D-7080-8E9C-37042136F016}"/>
              </a:ext>
            </a:extLst>
          </p:cNvPr>
          <p:cNvGrpSpPr/>
          <p:nvPr/>
        </p:nvGrpSpPr>
        <p:grpSpPr>
          <a:xfrm>
            <a:off x="2062294" y="4979717"/>
            <a:ext cx="3852912" cy="1375236"/>
            <a:chOff x="714375" y="4934084"/>
            <a:chExt cx="3852912" cy="1375236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67DB892C-16A0-55CD-34EA-570092384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49" t="61684" r="14630" b="15002"/>
            <a:stretch>
              <a:fillRect/>
            </a:stretch>
          </p:blipFill>
          <p:spPr>
            <a:xfrm>
              <a:off x="714375" y="4934084"/>
              <a:ext cx="3852912" cy="1375236"/>
            </a:xfrm>
            <a:prstGeom prst="rect">
              <a:avLst/>
            </a:prstGeom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53C9622F-E88F-C6F5-BE29-CAE06A78FB4A}"/>
                </a:ext>
              </a:extLst>
            </p:cNvPr>
            <p:cNvSpPr txBox="1"/>
            <p:nvPr/>
          </p:nvSpPr>
          <p:spPr>
            <a:xfrm>
              <a:off x="2273166" y="5455155"/>
              <a:ext cx="17792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3200" b="1"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買</a:t>
              </a:r>
              <a:r>
                <a:rPr kumimoji="0" lang="zh-TW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得到</a:t>
              </a: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48FC353A-F568-E9FA-E6A2-78D9A3B1E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164" y="5307315"/>
              <a:ext cx="816954" cy="816954"/>
            </a:xfrm>
            <a:prstGeom prst="rect">
              <a:avLst/>
            </a:prstGeom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44648FA2-58FA-4D4F-A2B3-125EC1408EC6}"/>
              </a:ext>
            </a:extLst>
          </p:cNvPr>
          <p:cNvSpPr/>
          <p:nvPr/>
        </p:nvSpPr>
        <p:spPr>
          <a:xfrm>
            <a:off x="676127" y="295687"/>
            <a:ext cx="10101940" cy="1402434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</a:t>
            </a:r>
            <a:r>
              <a:rPr kumimoji="0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花生標章核心目的</a:t>
            </a:r>
            <a:endParaRPr kumimoji="0" lang="en-US" altLang="zh-TW" sz="36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712788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〝</a:t>
            </a: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建立市場區隔</a:t>
            </a:r>
            <a:r>
              <a:rPr kumimoji="0" lang="en-US" altLang="zh-TW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〞</a:t>
            </a: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讓支持臺灣花生的消費者</a:t>
            </a:r>
            <a:endParaRPr kumimoji="0" lang="zh-TW" alt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投影片編號版面配置區 18">
            <a:extLst>
              <a:ext uri="{FF2B5EF4-FFF2-40B4-BE49-F238E27FC236}">
                <a16:creationId xmlns:a16="http://schemas.microsoft.com/office/drawing/2014/main" id="{114D33EA-BAF5-2CE2-4EEC-BB4B258D4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532" y="6379750"/>
            <a:ext cx="2743200" cy="365125"/>
          </a:xfrm>
        </p:spPr>
        <p:txBody>
          <a:bodyPr/>
          <a:lstStyle/>
          <a:p>
            <a:fld id="{6CB12F3D-8ABD-465C-9F39-1DF467118EC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09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9F329814-6E84-9227-C935-FA54012C8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72" y="1409216"/>
            <a:ext cx="3439494" cy="4147141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996AC45A-D28A-D28C-A57E-4BC955C76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728" y="1429679"/>
            <a:ext cx="4322645" cy="2728330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01974CE3-CCB7-211F-3606-BC3280D0A0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191"/>
          <a:stretch>
            <a:fillRect/>
          </a:stretch>
        </p:blipFill>
        <p:spPr>
          <a:xfrm>
            <a:off x="4434616" y="2002333"/>
            <a:ext cx="2416679" cy="2392052"/>
          </a:xfrm>
          <a:prstGeom prst="rect">
            <a:avLst/>
          </a:prstGeom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D683BD2E-3F66-2181-B5E4-72A21A82A820}"/>
              </a:ext>
            </a:extLst>
          </p:cNvPr>
          <p:cNvSpPr txBox="1"/>
          <p:nvPr/>
        </p:nvSpPr>
        <p:spPr>
          <a:xfrm>
            <a:off x="300251" y="332212"/>
            <a:ext cx="11614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臺灣花生標章設計理念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FC50559B-4036-5F62-997F-859369EADC60}"/>
              </a:ext>
            </a:extLst>
          </p:cNvPr>
          <p:cNvSpPr/>
          <p:nvPr/>
        </p:nvSpPr>
        <p:spPr>
          <a:xfrm>
            <a:off x="3947817" y="4139866"/>
            <a:ext cx="7861111" cy="1288456"/>
          </a:xfrm>
          <a:prstGeom prst="roundRect">
            <a:avLst/>
          </a:prstGeom>
          <a:solidFill>
            <a:srgbClr val="E4C9FF">
              <a:alpha val="80000"/>
            </a:srgbClr>
          </a:solidFill>
          <a:ln w="57150" cap="flat" cmpd="sng" algn="ctr">
            <a:noFill/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21E04D91-2C64-7F7F-E277-C1E8E8C32B1D}"/>
              </a:ext>
            </a:extLst>
          </p:cNvPr>
          <p:cNvSpPr txBox="1"/>
          <p:nvPr/>
        </p:nvSpPr>
        <p:spPr>
          <a:xfrm>
            <a:off x="4337186" y="4285334"/>
            <a:ext cx="70823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一顆帶有經緯線的球體，代表著全球；經過象徵兩根手指的「臺、灣」擠壓，球體變成花生的形狀，原本的經緯線也變成花生本身的紋路；整體造型也象徵了臺灣花生即將賣向世界。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E8732D8-F77A-B318-D2E6-73ACE0DAD04A}"/>
              </a:ext>
            </a:extLst>
          </p:cNvPr>
          <p:cNvSpPr/>
          <p:nvPr/>
        </p:nvSpPr>
        <p:spPr>
          <a:xfrm>
            <a:off x="501429" y="5772322"/>
            <a:ext cx="11413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115.8.16</a:t>
            </a:r>
            <a:r>
              <a:rPr lang="zh-TW" altLang="en-US" sz="28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經濟部智慧財產局註冊公告</a:t>
            </a: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3C6A6AC8-2DD5-D8B8-D9F1-F648C854830D}"/>
              </a:ext>
            </a:extLst>
          </p:cNvPr>
          <p:cNvCxnSpPr/>
          <p:nvPr/>
        </p:nvCxnSpPr>
        <p:spPr>
          <a:xfrm>
            <a:off x="559558" y="5583832"/>
            <a:ext cx="11249370" cy="0"/>
          </a:xfrm>
          <a:prstGeom prst="line">
            <a:avLst/>
          </a:prstGeom>
          <a:ln>
            <a:solidFill>
              <a:srgbClr val="E9D4FF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6F7D3BC-2ACA-3A8D-897E-76866E6E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7706" y="6343225"/>
            <a:ext cx="2743200" cy="365125"/>
          </a:xfrm>
        </p:spPr>
        <p:txBody>
          <a:bodyPr/>
          <a:lstStyle/>
          <a:p>
            <a:fld id="{6CB12F3D-8ABD-465C-9F39-1DF467118EC9}" type="slidenum">
              <a:rPr lang="zh-TW" altLang="en-US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081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BA10CCFB-0C05-AFBA-4036-D4C9A0BF803D}"/>
              </a:ext>
            </a:extLst>
          </p:cNvPr>
          <p:cNvSpPr/>
          <p:nvPr/>
        </p:nvSpPr>
        <p:spPr>
          <a:xfrm>
            <a:off x="395784" y="1375327"/>
            <a:ext cx="5580000" cy="5185034"/>
          </a:xfrm>
          <a:prstGeom prst="roundRect">
            <a:avLst>
              <a:gd name="adj" fmla="val 7088"/>
            </a:avLst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CFC0E16-4F09-F743-15A7-144CFD73BF9E}"/>
              </a:ext>
            </a:extLst>
          </p:cNvPr>
          <p:cNvSpPr/>
          <p:nvPr/>
        </p:nvSpPr>
        <p:spPr>
          <a:xfrm>
            <a:off x="519782" y="1705532"/>
            <a:ext cx="5409369" cy="376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申請資格</a:t>
            </a:r>
            <a:endParaRPr kumimoji="0" lang="zh-TW" altLang="zh-TW" sz="2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D34CA1C-8174-B059-0534-62E924DAE29D}"/>
              </a:ext>
            </a:extLst>
          </p:cNvPr>
          <p:cNvSpPr/>
          <p:nvPr/>
        </p:nvSpPr>
        <p:spPr>
          <a:xfrm>
            <a:off x="635376" y="2551616"/>
            <a:ext cx="4965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marR="0" lvl="0" indent="-361950" algn="just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食品製造業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農會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合作社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br>
              <a:rPr kumimoji="0" lang="en-US" altLang="zh-TW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農民團體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產銷班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品牌業者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0" lang="en-US" altLang="zh-TW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marR="0" lvl="0" indent="-361950" algn="just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具備下列條件之一：</a:t>
            </a:r>
            <a:endParaRPr kumimoji="0" lang="en-US" altLang="zh-TW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1813" marR="0" lvl="1" indent="-350838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製造場所符合食品良好衛生規範準則</a:t>
            </a:r>
            <a:r>
              <a:rPr kumimoji="0" lang="en-US" altLang="zh-TW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(GHP)</a:t>
            </a:r>
            <a:r>
              <a:rPr kumimoji="0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或相關食品安全認證</a:t>
            </a:r>
            <a:r>
              <a:rPr kumimoji="0" lang="en-US" altLang="zh-TW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kumimoji="0" lang="en-US" altLang="zh-TW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HACCP</a:t>
            </a:r>
            <a:r>
              <a:rPr kumimoji="0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0" lang="en-US" altLang="zh-TW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ISO22000)</a:t>
            </a:r>
            <a:r>
              <a:rPr kumimoji="0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0" lang="en-US" altLang="zh-TW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1813" marR="0" lvl="1" indent="-350838" algn="just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完成農產品初級加工場登記。</a:t>
            </a:r>
            <a:endParaRPr kumimoji="0" lang="en-US" altLang="zh-TW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1813" marR="0" lvl="1" indent="-350838" algn="just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品牌業者申請，應檢附受託加工廠之合法登記證明文件。</a:t>
            </a:r>
            <a:endParaRPr kumimoji="0" lang="en-US" altLang="zh-TW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1A29F03C-174F-5BAE-6233-F617C0689CC3}"/>
              </a:ext>
            </a:extLst>
          </p:cNvPr>
          <p:cNvSpPr/>
          <p:nvPr/>
        </p:nvSpPr>
        <p:spPr>
          <a:xfrm>
            <a:off x="6210320" y="1375327"/>
            <a:ext cx="5580000" cy="5218806"/>
          </a:xfrm>
          <a:prstGeom prst="roundRect">
            <a:avLst>
              <a:gd name="adj" fmla="val 7163"/>
            </a:avLst>
          </a:prstGeom>
          <a:solidFill>
            <a:srgbClr val="ED7D31">
              <a:lumMod val="20000"/>
              <a:lumOff val="80000"/>
              <a:alpha val="80000"/>
            </a:srgbClr>
          </a:solidFill>
          <a:ln w="57150" cap="flat" cmpd="sng" algn="ctr">
            <a:noFill/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E19DC14-55BE-8E6A-24AE-24458596787C}"/>
              </a:ext>
            </a:extLst>
          </p:cNvPr>
          <p:cNvSpPr/>
          <p:nvPr/>
        </p:nvSpPr>
        <p:spPr>
          <a:xfrm>
            <a:off x="6315839" y="1616289"/>
            <a:ext cx="5377216" cy="376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產品條件</a:t>
            </a:r>
            <a:endParaRPr kumimoji="0" lang="en-US" altLang="zh-TW" sz="2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01ED451-04F5-5578-A86D-FE2CE1E9BAD7}"/>
              </a:ext>
            </a:extLst>
          </p:cNvPr>
          <p:cNvSpPr txBox="1"/>
          <p:nvPr/>
        </p:nvSpPr>
        <p:spPr>
          <a:xfrm>
            <a:off x="395784" y="263867"/>
            <a:ext cx="11464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臺灣花生標章申請條件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2958D4B-8BF1-C279-BC52-96CEDB77E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5" t="23683" r="51317" b="53646"/>
          <a:stretch>
            <a:fillRect/>
          </a:stretch>
        </p:blipFill>
        <p:spPr>
          <a:xfrm>
            <a:off x="6595876" y="3758307"/>
            <a:ext cx="1420620" cy="147779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E52E99F-3BAC-8431-15F6-342FC11DD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5" t="70542" r="52768" b="12642"/>
          <a:stretch>
            <a:fillRect/>
          </a:stretch>
        </p:blipFill>
        <p:spPr>
          <a:xfrm>
            <a:off x="9879739" y="3858578"/>
            <a:ext cx="1635554" cy="132426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60A370E-D3F1-F05E-4586-EEA6D2011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5" t="47295" r="49935" b="30292"/>
          <a:stretch>
            <a:fillRect/>
          </a:stretch>
        </p:blipFill>
        <p:spPr>
          <a:xfrm>
            <a:off x="8213324" y="3807287"/>
            <a:ext cx="1469587" cy="144648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8B25E961-DDAE-A0CE-38A8-D14EC84B9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5" t="50156" r="17688" b="33028"/>
          <a:stretch>
            <a:fillRect/>
          </a:stretch>
        </p:blipFill>
        <p:spPr>
          <a:xfrm>
            <a:off x="7376859" y="5236099"/>
            <a:ext cx="1635554" cy="132426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B0FD95F-BE8A-44B2-D295-C373589E3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8" t="24125" r="14975" b="54569"/>
          <a:stretch>
            <a:fillRect/>
          </a:stretch>
        </p:blipFill>
        <p:spPr>
          <a:xfrm>
            <a:off x="9246949" y="5100885"/>
            <a:ext cx="1440500" cy="1477793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FDA356B9-E677-335C-84F6-E62B5C13F1DF}"/>
              </a:ext>
            </a:extLst>
          </p:cNvPr>
          <p:cNvSpPr/>
          <p:nvPr/>
        </p:nvSpPr>
        <p:spPr>
          <a:xfrm>
            <a:off x="6523505" y="2296452"/>
            <a:ext cx="5033119" cy="1400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販售或食用狀態下，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由肉眼直接辨識花生仁或花生莢原型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之花生糖、調味花生、焙炒花生等花生加工品。</a:t>
            </a:r>
            <a:endParaRPr lang="en-US" altLang="zh-TW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花生原料</a:t>
            </a:r>
            <a:r>
              <a:rPr lang="en-US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100% 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為臺灣境內種植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C4044873-A87B-0503-4B21-2111366DF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9250" y="6356350"/>
            <a:ext cx="2743200" cy="365125"/>
          </a:xfrm>
        </p:spPr>
        <p:txBody>
          <a:bodyPr/>
          <a:lstStyle/>
          <a:p>
            <a:fld id="{6CB12F3D-8ABD-465C-9F39-1DF467118EC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767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>
            <a:extLst>
              <a:ext uri="{FF2B5EF4-FFF2-40B4-BE49-F238E27FC236}">
                <a16:creationId xmlns:a16="http://schemas.microsoft.com/office/drawing/2014/main" id="{A84B0308-94F0-0BBA-1114-F2F0A933B12C}"/>
              </a:ext>
            </a:extLst>
          </p:cNvPr>
          <p:cNvGrpSpPr/>
          <p:nvPr/>
        </p:nvGrpSpPr>
        <p:grpSpPr>
          <a:xfrm>
            <a:off x="752673" y="1086210"/>
            <a:ext cx="10800551" cy="4941085"/>
            <a:chOff x="142874" y="739312"/>
            <a:chExt cx="12087037" cy="5789413"/>
          </a:xfrm>
        </p:grpSpPr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AED5F43C-A8E0-24E0-BEED-7BBC933AB59D}"/>
                </a:ext>
              </a:extLst>
            </p:cNvPr>
            <p:cNvGrpSpPr/>
            <p:nvPr/>
          </p:nvGrpSpPr>
          <p:grpSpPr>
            <a:xfrm>
              <a:off x="142874" y="1550362"/>
              <a:ext cx="3781425" cy="2133598"/>
              <a:chOff x="142875" y="1295401"/>
              <a:chExt cx="3781425" cy="1603074"/>
            </a:xfrm>
          </p:grpSpPr>
          <p:sp>
            <p:nvSpPr>
              <p:cNvPr id="68" name="矩形 67">
                <a:extLst>
                  <a:ext uri="{FF2B5EF4-FFF2-40B4-BE49-F238E27FC236}">
                    <a16:creationId xmlns:a16="http://schemas.microsoft.com/office/drawing/2014/main" id="{5B9DAD69-EAF5-0686-4386-A1DCF5BA081B}"/>
                  </a:ext>
                </a:extLst>
              </p:cNvPr>
              <p:cNvSpPr/>
              <p:nvPr/>
            </p:nvSpPr>
            <p:spPr>
              <a:xfrm>
                <a:off x="142875" y="1295401"/>
                <a:ext cx="3781425" cy="1603074"/>
              </a:xfrm>
              <a:prstGeom prst="rect">
                <a:avLst/>
              </a:prstGeom>
              <a:solidFill>
                <a:srgbClr val="FDCAAB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7209D57A-12B7-BE21-AE24-A2030A3FE07C}"/>
                  </a:ext>
                </a:extLst>
              </p:cNvPr>
              <p:cNvSpPr/>
              <p:nvPr/>
            </p:nvSpPr>
            <p:spPr>
              <a:xfrm>
                <a:off x="864036" y="1607501"/>
                <a:ext cx="2339102" cy="376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2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8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業者提出申請</a:t>
                </a:r>
                <a:endParaRPr kumimoji="0" lang="zh-TW" altLang="zh-TW" sz="28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144975BF-EA82-7FC8-B68F-92E2A86735B1}"/>
                  </a:ext>
                </a:extLst>
              </p:cNvPr>
              <p:cNvSpPr/>
              <p:nvPr/>
            </p:nvSpPr>
            <p:spPr>
              <a:xfrm>
                <a:off x="293004" y="1919701"/>
                <a:ext cx="3545994" cy="8941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備妥申請文件，向指定單位提出申請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每個產品個別申請及審查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5B1A9732-987E-7BE7-7D31-DBD7A426F016}"/>
                </a:ext>
              </a:extLst>
            </p:cNvPr>
            <p:cNvGrpSpPr/>
            <p:nvPr/>
          </p:nvGrpSpPr>
          <p:grpSpPr>
            <a:xfrm>
              <a:off x="4205286" y="1550360"/>
              <a:ext cx="3781425" cy="2133599"/>
              <a:chOff x="142875" y="1295400"/>
              <a:chExt cx="3781425" cy="2133599"/>
            </a:xfrm>
            <a:solidFill>
              <a:srgbClr val="FFC000">
                <a:lumMod val="20000"/>
                <a:lumOff val="80000"/>
              </a:srgbClr>
            </a:solidFill>
          </p:grpSpPr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2B3335BE-FA3C-6B77-4494-AD45BA2174BA}"/>
                  </a:ext>
                </a:extLst>
              </p:cNvPr>
              <p:cNvSpPr/>
              <p:nvPr/>
            </p:nvSpPr>
            <p:spPr>
              <a:xfrm>
                <a:off x="142875" y="1295400"/>
                <a:ext cx="3781425" cy="213359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D496FA59-2D60-D33F-7E35-790244268B13}"/>
                  </a:ext>
                </a:extLst>
              </p:cNvPr>
              <p:cNvSpPr/>
              <p:nvPr/>
            </p:nvSpPr>
            <p:spPr>
              <a:xfrm>
                <a:off x="530172" y="1779734"/>
                <a:ext cx="3057247" cy="376770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2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8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指定單位受理申請</a:t>
                </a:r>
                <a:endParaRPr kumimoji="0" lang="zh-TW" altLang="zh-TW" sz="28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19BFEAE0-46CA-8BE5-6B3F-E312F8182EFB}"/>
                  </a:ext>
                </a:extLst>
              </p:cNvPr>
              <p:cNvSpPr/>
              <p:nvPr/>
            </p:nvSpPr>
            <p:spPr>
              <a:xfrm>
                <a:off x="285798" y="2156505"/>
                <a:ext cx="3545994" cy="11900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marR="0" lvl="0" indent="-34290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確認文件是否齊備。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文件不齊備，</a:t>
                </a:r>
                <a:r>
                  <a:rPr kumimoji="0" lang="en-US" altLang="zh-TW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個工作日通知業者補正。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F4BD69EE-66B6-7C61-9301-F00698C45BDD}"/>
                </a:ext>
              </a:extLst>
            </p:cNvPr>
            <p:cNvGrpSpPr/>
            <p:nvPr/>
          </p:nvGrpSpPr>
          <p:grpSpPr>
            <a:xfrm>
              <a:off x="8267699" y="1550360"/>
              <a:ext cx="3781425" cy="2133599"/>
              <a:chOff x="142875" y="1295400"/>
              <a:chExt cx="3781425" cy="2133599"/>
            </a:xfrm>
            <a:solidFill>
              <a:srgbClr val="ED7D31">
                <a:lumMod val="40000"/>
                <a:lumOff val="60000"/>
              </a:srgbClr>
            </a:solidFill>
          </p:grpSpPr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0D525994-BC72-2FE5-5582-5C0D985F39D3}"/>
                  </a:ext>
                </a:extLst>
              </p:cNvPr>
              <p:cNvSpPr/>
              <p:nvPr/>
            </p:nvSpPr>
            <p:spPr>
              <a:xfrm>
                <a:off x="142875" y="1295400"/>
                <a:ext cx="3781425" cy="213359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D66BA293-4CDA-FFC3-A95B-A388EC70E625}"/>
                  </a:ext>
                </a:extLst>
              </p:cNvPr>
              <p:cNvSpPr/>
              <p:nvPr/>
            </p:nvSpPr>
            <p:spPr>
              <a:xfrm>
                <a:off x="684501" y="1881440"/>
                <a:ext cx="2698175" cy="376770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2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8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現場查核及審查</a:t>
                </a:r>
                <a:endParaRPr kumimoji="0" lang="zh-TW" altLang="zh-TW" sz="28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F1A2BB4A-01D4-777B-31CC-1D1623D0F363}"/>
                  </a:ext>
                </a:extLst>
              </p:cNvPr>
              <p:cNvSpPr/>
              <p:nvPr/>
            </p:nvSpPr>
            <p:spPr>
              <a:xfrm>
                <a:off x="260590" y="2258210"/>
                <a:ext cx="3545994" cy="82942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原則</a:t>
                </a:r>
                <a:r>
                  <a:rPr kumimoji="0" lang="en-US" altLang="zh-TW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個月內安排至申請場進行現場查核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76748856-BDA4-D341-CE87-5B818CBCCDA7}"/>
                </a:ext>
              </a:extLst>
            </p:cNvPr>
            <p:cNvGrpSpPr/>
            <p:nvPr/>
          </p:nvGrpSpPr>
          <p:grpSpPr>
            <a:xfrm>
              <a:off x="142874" y="4383320"/>
              <a:ext cx="3781425" cy="2133599"/>
              <a:chOff x="142875" y="1295400"/>
              <a:chExt cx="3781425" cy="2133599"/>
            </a:xfrm>
            <a:solidFill>
              <a:srgbClr val="FFC000">
                <a:lumMod val="20000"/>
                <a:lumOff val="80000"/>
              </a:srgbClr>
            </a:solidFill>
          </p:grpSpPr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C004E8C1-1240-CAC0-2242-1A9464EE74BD}"/>
                  </a:ext>
                </a:extLst>
              </p:cNvPr>
              <p:cNvSpPr/>
              <p:nvPr/>
            </p:nvSpPr>
            <p:spPr>
              <a:xfrm>
                <a:off x="142875" y="1295400"/>
                <a:ext cx="3781425" cy="213359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25B714EB-7F60-C718-C2D2-B64324216116}"/>
                  </a:ext>
                </a:extLst>
              </p:cNvPr>
              <p:cNvSpPr/>
              <p:nvPr/>
            </p:nvSpPr>
            <p:spPr>
              <a:xfrm>
                <a:off x="1043573" y="1706367"/>
                <a:ext cx="1980029" cy="376770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2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8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農糧署複核</a:t>
                </a:r>
                <a:endParaRPr kumimoji="0" lang="en-US" altLang="zh-TW" sz="28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ED12D509-ECA9-A714-0161-FD60966FF6F9}"/>
                  </a:ext>
                </a:extLst>
              </p:cNvPr>
              <p:cNvSpPr/>
              <p:nvPr/>
            </p:nvSpPr>
            <p:spPr>
              <a:xfrm>
                <a:off x="260590" y="2083137"/>
                <a:ext cx="3545994" cy="11900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marR="0" lvl="0" indent="-34290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指定單位將審查結果送交農糧署複核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農糧署書面通知結果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AC2E474D-4635-AB4F-2284-7129254DD0E7}"/>
                </a:ext>
              </a:extLst>
            </p:cNvPr>
            <p:cNvGrpSpPr/>
            <p:nvPr/>
          </p:nvGrpSpPr>
          <p:grpSpPr>
            <a:xfrm>
              <a:off x="4205286" y="4395126"/>
              <a:ext cx="3781425" cy="2133599"/>
              <a:chOff x="142875" y="1295400"/>
              <a:chExt cx="3781425" cy="2133599"/>
            </a:xfrm>
            <a:solidFill>
              <a:srgbClr val="ED7D31">
                <a:lumMod val="40000"/>
                <a:lumOff val="60000"/>
              </a:srgbClr>
            </a:solidFill>
          </p:grpSpPr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D428D6EF-3460-7AB5-1041-96A7FFC948E5}"/>
                  </a:ext>
                </a:extLst>
              </p:cNvPr>
              <p:cNvSpPr/>
              <p:nvPr/>
            </p:nvSpPr>
            <p:spPr>
              <a:xfrm>
                <a:off x="142875" y="1295400"/>
                <a:ext cx="3781425" cy="213359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2A435CB9-7373-FF0D-42A4-C632D61B4724}"/>
                  </a:ext>
                </a:extLst>
              </p:cNvPr>
              <p:cNvSpPr/>
              <p:nvPr/>
            </p:nvSpPr>
            <p:spPr>
              <a:xfrm>
                <a:off x="659300" y="1795749"/>
                <a:ext cx="2698175" cy="376770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2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8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審查通過及簽約</a:t>
                </a:r>
                <a:endParaRPr kumimoji="0" lang="zh-TW" altLang="zh-TW" sz="28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DD58EA4A-B624-B754-468F-C3FF154531AF}"/>
                  </a:ext>
                </a:extLst>
              </p:cNvPr>
              <p:cNvSpPr/>
              <p:nvPr/>
            </p:nvSpPr>
            <p:spPr>
              <a:xfrm>
                <a:off x="235386" y="2172519"/>
                <a:ext cx="3545994" cy="11900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農糧署與審核通過之業者簽訂「臺灣花生證明標章契約書」，同意使用標章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B4344E9C-F169-3DC9-5A1C-E51685E6DE31}"/>
                </a:ext>
              </a:extLst>
            </p:cNvPr>
            <p:cNvGrpSpPr/>
            <p:nvPr/>
          </p:nvGrpSpPr>
          <p:grpSpPr>
            <a:xfrm>
              <a:off x="8267700" y="4383320"/>
              <a:ext cx="3962211" cy="2133599"/>
              <a:chOff x="142875" y="1295400"/>
              <a:chExt cx="3962211" cy="2133599"/>
            </a:xfrm>
            <a:solidFill>
              <a:srgbClr val="FFC000">
                <a:lumMod val="20000"/>
                <a:lumOff val="80000"/>
              </a:srgbClr>
            </a:solidFill>
          </p:grpSpPr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CCC24515-62BC-FED8-9D47-17A39B646967}"/>
                  </a:ext>
                </a:extLst>
              </p:cNvPr>
              <p:cNvSpPr/>
              <p:nvPr/>
            </p:nvSpPr>
            <p:spPr>
              <a:xfrm>
                <a:off x="142875" y="1295400"/>
                <a:ext cx="3781425" cy="213359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FC713DFF-3146-771E-0848-D4ED38D23D0F}"/>
                  </a:ext>
                </a:extLst>
              </p:cNvPr>
              <p:cNvSpPr/>
              <p:nvPr/>
            </p:nvSpPr>
            <p:spPr>
              <a:xfrm>
                <a:off x="549018" y="1807556"/>
                <a:ext cx="3019563" cy="441457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2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8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取得標章使用權</a:t>
                </a:r>
                <a:endParaRPr kumimoji="0" lang="zh-TW" altLang="zh-TW" sz="28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9830138E-9A4E-78AE-0A0C-ACB64B8883E5}"/>
                  </a:ext>
                </a:extLst>
              </p:cNvPr>
              <p:cNvSpPr/>
              <p:nvPr/>
            </p:nvSpPr>
            <p:spPr>
              <a:xfrm>
                <a:off x="559092" y="2334794"/>
                <a:ext cx="3545994" cy="468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使用期限</a:t>
                </a:r>
                <a:r>
                  <a:rPr kumimoji="0" lang="en-US" altLang="zh-TW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r>
                  <a:rPr kumimoji="0" lang="zh-TW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</a:t>
                </a:r>
                <a:endParaRPr kumimoji="0" lang="en-US" altLang="zh-TW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2A3EAB5E-B53B-3404-1F29-45A8CF7B1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11302" b="81111"/>
            <a:stretch>
              <a:fillRect/>
            </a:stretch>
          </p:blipFill>
          <p:spPr>
            <a:xfrm>
              <a:off x="1391456" y="739312"/>
              <a:ext cx="1349090" cy="1295399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2BEE937C-2871-F357-2FF1-5B2F7CDD0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26" t="19956" r="53376" b="61155"/>
            <a:stretch>
              <a:fillRect/>
            </a:stretch>
          </p:blipFill>
          <p:spPr>
            <a:xfrm>
              <a:off x="5509414" y="803964"/>
              <a:ext cx="1349090" cy="1295399"/>
            </a:xfrm>
            <a:prstGeom prst="rect">
              <a:avLst/>
            </a:prstGeom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44593508-9C7D-58FA-A8F4-9C65CD004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30" t="20598" r="10472" b="60513"/>
            <a:stretch>
              <a:fillRect/>
            </a:stretch>
          </p:blipFill>
          <p:spPr>
            <a:xfrm>
              <a:off x="9545176" y="850999"/>
              <a:ext cx="1349090" cy="1295399"/>
            </a:xfrm>
            <a:prstGeom prst="rect">
              <a:avLst/>
            </a:prstGeom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3129784D-8138-4D47-6740-ED5C7B61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94" t="41230" r="51608" b="39881"/>
            <a:stretch>
              <a:fillRect/>
            </a:stretch>
          </p:blipFill>
          <p:spPr>
            <a:xfrm>
              <a:off x="1359041" y="3776792"/>
              <a:ext cx="1349090" cy="1295399"/>
            </a:xfrm>
            <a:prstGeom prst="rect">
              <a:avLst/>
            </a:prstGeom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0B762A8D-B6D0-328D-8736-BC127C4C8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52" t="41145" r="10550" b="39966"/>
            <a:stretch>
              <a:fillRect/>
            </a:stretch>
          </p:blipFill>
          <p:spPr>
            <a:xfrm>
              <a:off x="5421453" y="3776074"/>
              <a:ext cx="1349090" cy="1295399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A3E145C8-2653-41E5-42CD-A6031DE9B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1" t="61314" r="53111" b="19797"/>
            <a:stretch>
              <a:fillRect/>
            </a:stretch>
          </p:blipFill>
          <p:spPr>
            <a:xfrm>
              <a:off x="9483869" y="3875658"/>
              <a:ext cx="1349090" cy="1295399"/>
            </a:xfrm>
            <a:prstGeom prst="rect">
              <a:avLst/>
            </a:prstGeom>
          </p:spPr>
        </p:pic>
      </p:grp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50CB8512-10E9-CB16-AB5D-50B9574AB7DC}"/>
              </a:ext>
            </a:extLst>
          </p:cNvPr>
          <p:cNvSpPr txBox="1"/>
          <p:nvPr/>
        </p:nvSpPr>
        <p:spPr>
          <a:xfrm>
            <a:off x="151099" y="243557"/>
            <a:ext cx="1188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臺灣花生標章申請流程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40A9961-5223-B5DB-2E82-27F5702DC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56350"/>
            <a:ext cx="2743200" cy="365125"/>
          </a:xfrm>
        </p:spPr>
        <p:txBody>
          <a:bodyPr/>
          <a:lstStyle/>
          <a:p>
            <a:fld id="{6CB12F3D-8ABD-465C-9F39-1DF467118EC9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8325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58238D3-4A3B-48FA-856B-8F92992354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92"/>
          <a:stretch/>
        </p:blipFill>
        <p:spPr>
          <a:xfrm>
            <a:off x="0" y="819150"/>
            <a:ext cx="12192000" cy="561657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58825EA-9928-ECE0-A71F-A6A299A51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449" y="141854"/>
            <a:ext cx="2050101" cy="56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682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676</Words>
  <Application>Microsoft Office PowerPoint</Application>
  <PresentationFormat>寬螢幕</PresentationFormat>
  <Paragraphs>81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9" baseType="lpstr">
      <vt:lpstr>LINE Seed TW_OTF Bold</vt:lpstr>
      <vt:lpstr>LINE Seed TW_OTF Regular</vt:lpstr>
      <vt:lpstr>微軟正黑體</vt:lpstr>
      <vt:lpstr>標楷體</vt:lpstr>
      <vt:lpstr>Aptos</vt:lpstr>
      <vt:lpstr>Aptos Display</vt:lpstr>
      <vt:lpstr>Arial</vt:lpstr>
      <vt:lpstr>Calibri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部長室楊書綺</dc:creator>
  <cp:lastModifiedBy>部長室楊書綺</cp:lastModifiedBy>
  <cp:revision>2</cp:revision>
  <dcterms:created xsi:type="dcterms:W3CDTF">2026-08-17T10:48:15Z</dcterms:created>
  <dcterms:modified xsi:type="dcterms:W3CDTF">2026-08-17T10:49:26Z</dcterms:modified>
</cp:coreProperties>
</file>