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sldIdLst>
    <p:sldId id="268" r:id="rId2"/>
  </p:sldIdLst>
  <p:sldSz cx="28803600" cy="41405175"/>
  <p:notesSz cx="6735763" cy="9869488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2062063" algn="l" rtl="0" fontAlgn="base">
      <a:spcBef>
        <a:spcPct val="5000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4124127" algn="l" rtl="0" fontAlgn="base">
      <a:spcBef>
        <a:spcPct val="5000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6186190" algn="l" rtl="0" fontAlgn="base">
      <a:spcBef>
        <a:spcPct val="5000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8248254" algn="l" rtl="0" fontAlgn="base">
      <a:spcBef>
        <a:spcPct val="5000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10310317" algn="l" defTabSz="4124127" rtl="0" eaLnBrk="1" latinLnBrk="0" hangingPunct="1"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12372381" algn="l" defTabSz="4124127" rtl="0" eaLnBrk="1" latinLnBrk="0" hangingPunct="1"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14434444" algn="l" defTabSz="4124127" rtl="0" eaLnBrk="1" latinLnBrk="0" hangingPunct="1"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16496508" algn="l" defTabSz="4124127" rtl="0" eaLnBrk="1" latinLnBrk="0" hangingPunct="1">
      <a:defRPr kumimoji="1" sz="86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041">
          <p15:clr>
            <a:srgbClr val="A4A3A4"/>
          </p15:clr>
        </p15:guide>
        <p15:guide id="2" pos="10206">
          <p15:clr>
            <a:srgbClr val="A4A3A4"/>
          </p15:clr>
        </p15:guide>
        <p15:guide id="3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CC6600"/>
    <a:srgbClr val="CCCCFF"/>
    <a:srgbClr val="CC99FF"/>
    <a:srgbClr val="FF3300"/>
    <a:srgbClr val="FF6600"/>
    <a:srgbClr val="008000"/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032" y="1982"/>
      </p:cViewPr>
      <p:guideLst>
        <p:guide orient="horz" pos="13041"/>
        <p:guide pos="10206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8F208-9586-460C-A485-E535051A68EF}" type="datetimeFigureOut">
              <a:rPr lang="zh-TW" altLang="en-US" smtClean="0"/>
              <a:pPr/>
              <a:t>2023/5/8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33488"/>
            <a:ext cx="23161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CE578-8A65-4E54-A02F-8D7EA98C1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4526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20090" y="17443850"/>
            <a:ext cx="27123390" cy="1217238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30477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30477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sz="30477"/>
            </a:p>
          </p:txBody>
        </p:sp>
      </p:grpSp>
      <p:pic>
        <p:nvPicPr>
          <p:cNvPr id="8" name="Picture 11" descr="台南場場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5412" y="35050634"/>
            <a:ext cx="2155268" cy="413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330666" y="34619328"/>
            <a:ext cx="20867610" cy="2709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TW" altLang="en-US" sz="8505" b="1">
                <a:solidFill>
                  <a:schemeClr val="bg2"/>
                </a:solidFill>
                <a:ea typeface="標楷體" pitchFamily="65" charset="-120"/>
              </a:rPr>
              <a:t>行政院農業委員會台南區農業改良場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TW" sz="5670">
                <a:solidFill>
                  <a:schemeClr val="bg2"/>
                </a:solidFill>
                <a:ea typeface="新細明體" pitchFamily="18" charset="-120"/>
              </a:rPr>
              <a:t>Tainan District Agricultural Research &amp; Extension Station, COA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60271" y="4140517"/>
            <a:ext cx="24483060" cy="12843272"/>
          </a:xfrm>
        </p:spPr>
        <p:txBody>
          <a:bodyPr/>
          <a:lstStyle>
            <a:lvl1pPr algn="ctr">
              <a:defRPr sz="19137" b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20541" y="20185026"/>
            <a:ext cx="20162520" cy="965162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2758">
                <a:solidFill>
                  <a:srgbClr val="663300"/>
                </a:solidFill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0099" y="38088930"/>
            <a:ext cx="1585200" cy="2012752"/>
          </a:xfrm>
        </p:spPr>
        <p:txBody>
          <a:bodyPr/>
          <a:lstStyle>
            <a:lvl1pPr>
              <a:defRPr sz="4961" smtClean="0"/>
            </a:lvl1pPr>
          </a:lstStyle>
          <a:p>
            <a:fld id="{D60EB09A-600C-476D-ADDD-E975FB1FEED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9732670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904922-8420-4073-BF2E-F829EF23D0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8812202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0882610" y="1677296"/>
            <a:ext cx="6480810" cy="353381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0180" y="1677296"/>
            <a:ext cx="18962370" cy="3533816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93598-3572-41FF-8A68-B4DF60F6087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756752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1" y="1677297"/>
            <a:ext cx="25923240" cy="46772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0180" y="8530234"/>
            <a:ext cx="12721590" cy="2848522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14641831" y="8530236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14641831" y="23232907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88566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1" y="1677297"/>
            <a:ext cx="25923240" cy="46772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440180" y="8530234"/>
            <a:ext cx="12721590" cy="2848522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641831" y="8530234"/>
            <a:ext cx="12721590" cy="2848522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14332185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1440181" y="1677297"/>
            <a:ext cx="25923240" cy="46772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40180" y="8530236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14641831" y="8530236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1440180" y="23232907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41831" y="23232907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0400351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1" y="1677297"/>
            <a:ext cx="25923240" cy="467725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440180" y="8530234"/>
            <a:ext cx="12721590" cy="2848522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14641831" y="8530236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14641831" y="23232907"/>
            <a:ext cx="12721590" cy="1378255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8648733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1440181" y="1677296"/>
            <a:ext cx="25923240" cy="3533816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803728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CE5333-249C-49A8-B281-D144C80C473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081984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26606662"/>
            <a:ext cx="24483060" cy="8223528"/>
          </a:xfrm>
        </p:spPr>
        <p:txBody>
          <a:bodyPr anchor="t"/>
          <a:lstStyle>
            <a:lvl1pPr algn="l">
              <a:defRPr sz="14175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17549284"/>
            <a:ext cx="24483060" cy="9057379"/>
          </a:xfrm>
        </p:spPr>
        <p:txBody>
          <a:bodyPr anchor="b"/>
          <a:lstStyle>
            <a:lvl1pPr marL="0" indent="0">
              <a:buNone/>
              <a:defRPr sz="7088"/>
            </a:lvl1pPr>
            <a:lvl2pPr marL="1620225" indent="0">
              <a:buNone/>
              <a:defRPr sz="6379"/>
            </a:lvl2pPr>
            <a:lvl3pPr marL="3240451" indent="0">
              <a:buNone/>
              <a:defRPr sz="5670"/>
            </a:lvl3pPr>
            <a:lvl4pPr marL="4860676" indent="0">
              <a:buNone/>
              <a:defRPr sz="4961"/>
            </a:lvl4pPr>
            <a:lvl5pPr marL="6480901" indent="0">
              <a:buNone/>
              <a:defRPr sz="4961"/>
            </a:lvl5pPr>
            <a:lvl6pPr marL="8101127" indent="0">
              <a:buNone/>
              <a:defRPr sz="4961"/>
            </a:lvl6pPr>
            <a:lvl7pPr marL="9721352" indent="0">
              <a:buNone/>
              <a:defRPr sz="4961"/>
            </a:lvl7pPr>
            <a:lvl8pPr marL="11341578" indent="0">
              <a:buNone/>
              <a:defRPr sz="4961"/>
            </a:lvl8pPr>
            <a:lvl9pPr marL="12961803" indent="0">
              <a:buNone/>
              <a:defRPr sz="496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15897346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0180" y="8530234"/>
            <a:ext cx="12721590" cy="28485227"/>
          </a:xfrm>
        </p:spPr>
        <p:txBody>
          <a:bodyPr/>
          <a:lstStyle>
            <a:lvl1pPr>
              <a:defRPr sz="9923"/>
            </a:lvl1pPr>
            <a:lvl2pPr>
              <a:defRPr sz="8505"/>
            </a:lvl2pPr>
            <a:lvl3pPr>
              <a:defRPr sz="7088"/>
            </a:lvl3pPr>
            <a:lvl4pPr>
              <a:defRPr sz="6379"/>
            </a:lvl4pPr>
            <a:lvl5pPr>
              <a:defRPr sz="6379"/>
            </a:lvl5pPr>
            <a:lvl6pPr>
              <a:defRPr sz="6379"/>
            </a:lvl6pPr>
            <a:lvl7pPr>
              <a:defRPr sz="6379"/>
            </a:lvl7pPr>
            <a:lvl8pPr>
              <a:defRPr sz="6379"/>
            </a:lvl8pPr>
            <a:lvl9pPr>
              <a:defRPr sz="637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641831" y="8530234"/>
            <a:ext cx="12721590" cy="28485227"/>
          </a:xfrm>
        </p:spPr>
        <p:txBody>
          <a:bodyPr/>
          <a:lstStyle>
            <a:lvl1pPr>
              <a:defRPr sz="9923"/>
            </a:lvl1pPr>
            <a:lvl2pPr>
              <a:defRPr sz="8505"/>
            </a:lvl2pPr>
            <a:lvl3pPr>
              <a:defRPr sz="7088"/>
            </a:lvl3pPr>
            <a:lvl4pPr>
              <a:defRPr sz="6379"/>
            </a:lvl4pPr>
            <a:lvl5pPr>
              <a:defRPr sz="6379"/>
            </a:lvl5pPr>
            <a:lvl6pPr>
              <a:defRPr sz="6379"/>
            </a:lvl6pPr>
            <a:lvl7pPr>
              <a:defRPr sz="6379"/>
            </a:lvl7pPr>
            <a:lvl8pPr>
              <a:defRPr sz="6379"/>
            </a:lvl8pPr>
            <a:lvl9pPr>
              <a:defRPr sz="6379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EDD85-6189-4304-8484-A49F1752230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5139157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1" y="1658128"/>
            <a:ext cx="25923240" cy="69008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9268246"/>
            <a:ext cx="12726592" cy="386256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3130809"/>
            <a:ext cx="12726592" cy="23855901"/>
          </a:xfrm>
        </p:spPr>
        <p:txBody>
          <a:bodyPr/>
          <a:lstStyle>
            <a:lvl1pPr>
              <a:defRPr sz="8505"/>
            </a:lvl1pPr>
            <a:lvl2pPr>
              <a:defRPr sz="7088"/>
            </a:lvl2pPr>
            <a:lvl3pPr>
              <a:defRPr sz="6379"/>
            </a:lvl3pPr>
            <a:lvl4pPr>
              <a:defRPr sz="5670"/>
            </a:lvl4pPr>
            <a:lvl5pPr>
              <a:defRPr sz="5670"/>
            </a:lvl5pPr>
            <a:lvl6pPr>
              <a:defRPr sz="5670"/>
            </a:lvl6pPr>
            <a:lvl7pPr>
              <a:defRPr sz="5670"/>
            </a:lvl7pPr>
            <a:lvl8pPr>
              <a:defRPr sz="5670"/>
            </a:lvl8pPr>
            <a:lvl9pPr>
              <a:defRPr sz="567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9268246"/>
            <a:ext cx="12731591" cy="386256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3130809"/>
            <a:ext cx="12731591" cy="23855901"/>
          </a:xfrm>
        </p:spPr>
        <p:txBody>
          <a:bodyPr/>
          <a:lstStyle>
            <a:lvl1pPr>
              <a:defRPr sz="8505"/>
            </a:lvl1pPr>
            <a:lvl2pPr>
              <a:defRPr sz="7088"/>
            </a:lvl2pPr>
            <a:lvl3pPr>
              <a:defRPr sz="6379"/>
            </a:lvl3pPr>
            <a:lvl4pPr>
              <a:defRPr sz="5670"/>
            </a:lvl4pPr>
            <a:lvl5pPr>
              <a:defRPr sz="5670"/>
            </a:lvl5pPr>
            <a:lvl6pPr>
              <a:defRPr sz="5670"/>
            </a:lvl6pPr>
            <a:lvl7pPr>
              <a:defRPr sz="5670"/>
            </a:lvl7pPr>
            <a:lvl8pPr>
              <a:defRPr sz="5670"/>
            </a:lvl8pPr>
            <a:lvl9pPr>
              <a:defRPr sz="567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A45E4-372C-494F-A9CD-BE23D54FFA51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2580628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2C96D6-B210-43C1-8994-B6D1A22418E9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95541748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32059-57ED-41B8-AACD-8577AB5931E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8257565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1648540"/>
            <a:ext cx="9476186" cy="7015877"/>
          </a:xfrm>
        </p:spPr>
        <p:txBody>
          <a:bodyPr/>
          <a:lstStyle>
            <a:lvl1pPr algn="l">
              <a:defRPr sz="7088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1648542"/>
            <a:ext cx="16102012" cy="35338170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8664420"/>
            <a:ext cx="9476186" cy="28322293"/>
          </a:xfrm>
        </p:spPr>
        <p:txBody>
          <a:bodyPr/>
          <a:lstStyle>
            <a:lvl1pPr marL="0" indent="0">
              <a:buNone/>
              <a:defRPr sz="4961"/>
            </a:lvl1pPr>
            <a:lvl2pPr marL="1620225" indent="0">
              <a:buNone/>
              <a:defRPr sz="4253"/>
            </a:lvl2pPr>
            <a:lvl3pPr marL="3240451" indent="0">
              <a:buNone/>
              <a:defRPr sz="3544"/>
            </a:lvl3pPr>
            <a:lvl4pPr marL="4860676" indent="0">
              <a:buNone/>
              <a:defRPr sz="3189"/>
            </a:lvl4pPr>
            <a:lvl5pPr marL="6480901" indent="0">
              <a:buNone/>
              <a:defRPr sz="3189"/>
            </a:lvl5pPr>
            <a:lvl6pPr marL="8101127" indent="0">
              <a:buNone/>
              <a:defRPr sz="3189"/>
            </a:lvl6pPr>
            <a:lvl7pPr marL="9721352" indent="0">
              <a:buNone/>
              <a:defRPr sz="3189"/>
            </a:lvl7pPr>
            <a:lvl8pPr marL="11341578" indent="0">
              <a:buNone/>
              <a:defRPr sz="3189"/>
            </a:lvl8pPr>
            <a:lvl9pPr marL="12961803" indent="0">
              <a:buNone/>
              <a:defRPr sz="318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E202C-2C90-4992-8915-20B5FEF1175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9011925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8" y="28983623"/>
            <a:ext cx="17282160" cy="3421681"/>
          </a:xfrm>
        </p:spPr>
        <p:txBody>
          <a:bodyPr/>
          <a:lstStyle>
            <a:lvl1pPr algn="l">
              <a:defRPr sz="7088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8" y="3699629"/>
            <a:ext cx="17282160" cy="24843105"/>
          </a:xfrm>
        </p:spPr>
        <p:txBody>
          <a:bodyPr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8" y="32405303"/>
            <a:ext cx="17282160" cy="4859354"/>
          </a:xfrm>
        </p:spPr>
        <p:txBody>
          <a:bodyPr/>
          <a:lstStyle>
            <a:lvl1pPr marL="0" indent="0">
              <a:buNone/>
              <a:defRPr sz="4961"/>
            </a:lvl1pPr>
            <a:lvl2pPr marL="1620225" indent="0">
              <a:buNone/>
              <a:defRPr sz="4253"/>
            </a:lvl2pPr>
            <a:lvl3pPr marL="3240451" indent="0">
              <a:buNone/>
              <a:defRPr sz="3544"/>
            </a:lvl3pPr>
            <a:lvl4pPr marL="4860676" indent="0">
              <a:buNone/>
              <a:defRPr sz="3189"/>
            </a:lvl4pPr>
            <a:lvl5pPr marL="6480901" indent="0">
              <a:buNone/>
              <a:defRPr sz="3189"/>
            </a:lvl5pPr>
            <a:lvl6pPr marL="8101127" indent="0">
              <a:buNone/>
              <a:defRPr sz="3189"/>
            </a:lvl6pPr>
            <a:lvl7pPr marL="9721352" indent="0">
              <a:buNone/>
              <a:defRPr sz="3189"/>
            </a:lvl7pPr>
            <a:lvl8pPr marL="11341578" indent="0">
              <a:buNone/>
              <a:defRPr sz="3189"/>
            </a:lvl8pPr>
            <a:lvl9pPr marL="12961803" indent="0">
              <a:buNone/>
              <a:defRPr sz="318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AED9E5-D550-4E33-B9D8-78E2D8AF1D4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567594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FF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0181" y="1677297"/>
            <a:ext cx="25923240" cy="467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0181" y="8530234"/>
            <a:ext cx="25923240" cy="28485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0099" y="38088930"/>
            <a:ext cx="2045257" cy="20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mtClean="0">
                <a:ea typeface="新細明體" pitchFamily="18" charset="-120"/>
              </a:defRPr>
            </a:lvl1pPr>
          </a:lstStyle>
          <a:p>
            <a:fld id="{7352DA6F-D1AF-4A33-AF64-D79FB873599A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0" y="1"/>
            <a:ext cx="720090" cy="13801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8505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1475186" y="7226737"/>
            <a:ext cx="2544318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 sz="30477"/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0" y="13801726"/>
            <a:ext cx="720090" cy="13801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8505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0" y="27603451"/>
            <a:ext cx="720090" cy="138017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8505">
              <a:latin typeface="Times New Roman" pitchFamily="18" charset="0"/>
              <a:ea typeface="新細明體" pitchFamily="18" charset="-120"/>
            </a:endParaRPr>
          </a:p>
        </p:txBody>
      </p:sp>
      <p:pic>
        <p:nvPicPr>
          <p:cNvPr id="10249" name="Picture 13" descr="台南場場徽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33416" y="38529817"/>
            <a:ext cx="1245157" cy="238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14176775" y="38271040"/>
            <a:ext cx="13271659" cy="260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zh-TW" altLang="en-US" sz="5670" b="1">
                <a:solidFill>
                  <a:schemeClr val="bg2"/>
                </a:solidFill>
                <a:latin typeface="Arial" charset="0"/>
                <a:ea typeface="標楷體" pitchFamily="65" charset="-120"/>
              </a:rPr>
              <a:t>行政院農業委員會台南區農業改良場</a:t>
            </a:r>
          </a:p>
          <a:p>
            <a:pPr algn="r">
              <a:defRPr/>
            </a:pPr>
            <a:r>
              <a:rPr lang="en-US" altLang="zh-TW" sz="4253">
                <a:solidFill>
                  <a:schemeClr val="bg2"/>
                </a:solidFill>
                <a:latin typeface="Arial" charset="0"/>
                <a:ea typeface="標楷體" pitchFamily="65" charset="-120"/>
              </a:rPr>
              <a:t>Tainan District Agricultural Research &amp; Extension Station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29385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5pPr>
      <a:lvl6pPr marL="1620225"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6pPr>
      <a:lvl7pPr marL="3240451"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7pPr>
      <a:lvl8pPr marL="4860676"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8pPr>
      <a:lvl9pPr marL="6480901" algn="l" rtl="0" eaLnBrk="1" fontAlgn="base" hangingPunct="1">
        <a:spcBef>
          <a:spcPct val="0"/>
        </a:spcBef>
        <a:spcAft>
          <a:spcPct val="0"/>
        </a:spcAft>
        <a:defRPr kumimoji="1" sz="15593" b="1">
          <a:solidFill>
            <a:srgbClr val="CC0000"/>
          </a:solidFill>
          <a:latin typeface="Garamond" pitchFamily="18" charset="0"/>
          <a:ea typeface="標楷體" pitchFamily="65" charset="-120"/>
        </a:defRPr>
      </a:lvl9pPr>
    </p:titleStyle>
    <p:bodyStyle>
      <a:lvl1pPr marL="1215169" indent="-1215169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kumimoji="1" sz="9923" b="1">
          <a:solidFill>
            <a:schemeClr val="tx1"/>
          </a:solidFill>
          <a:latin typeface="+mn-lt"/>
          <a:ea typeface="+mn-ea"/>
          <a:cs typeface="+mn-cs"/>
        </a:defRPr>
      </a:lvl1pPr>
      <a:lvl2pPr marL="2632866" indent="-1012641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kumimoji="1" sz="8505" b="1">
          <a:solidFill>
            <a:schemeClr val="tx1"/>
          </a:solidFill>
          <a:latin typeface="+mn-lt"/>
          <a:ea typeface="+mn-ea"/>
        </a:defRPr>
      </a:lvl2pPr>
      <a:lvl3pPr marL="4050563" indent="-8101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kumimoji="1" sz="7088" b="1">
          <a:solidFill>
            <a:schemeClr val="tx1"/>
          </a:solidFill>
          <a:latin typeface="+mn-lt"/>
          <a:ea typeface="+mn-ea"/>
        </a:defRPr>
      </a:lvl3pPr>
      <a:lvl4pPr marL="5670789" indent="-8101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7088" b="1">
          <a:solidFill>
            <a:schemeClr val="tx1"/>
          </a:solidFill>
          <a:latin typeface="+mn-lt"/>
          <a:ea typeface="+mn-ea"/>
        </a:defRPr>
      </a:lvl4pPr>
      <a:lvl5pPr marL="7291014" indent="-810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sz="7088" b="1">
          <a:solidFill>
            <a:schemeClr val="tx1"/>
          </a:solidFill>
          <a:latin typeface="+mn-lt"/>
          <a:ea typeface="+mn-ea"/>
        </a:defRPr>
      </a:lvl5pPr>
      <a:lvl6pPr marL="8911239" indent="-810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b="1">
          <a:solidFill>
            <a:schemeClr val="tx1"/>
          </a:solidFill>
          <a:latin typeface="+mn-lt"/>
          <a:ea typeface="+mn-ea"/>
        </a:defRPr>
      </a:lvl6pPr>
      <a:lvl7pPr marL="10531465" indent="-810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b="1">
          <a:solidFill>
            <a:schemeClr val="tx1"/>
          </a:solidFill>
          <a:latin typeface="+mn-lt"/>
          <a:ea typeface="+mn-ea"/>
        </a:defRPr>
      </a:lvl7pPr>
      <a:lvl8pPr marL="12151690" indent="-810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b="1">
          <a:solidFill>
            <a:schemeClr val="tx1"/>
          </a:solidFill>
          <a:latin typeface="+mn-lt"/>
          <a:ea typeface="+mn-ea"/>
        </a:defRPr>
      </a:lvl8pPr>
      <a:lvl9pPr marL="13771916" indent="-810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umimoji="1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1677297"/>
            <a:ext cx="25923240" cy="4677251"/>
          </a:xfrm>
        </p:spPr>
        <p:txBody>
          <a:bodyPr/>
          <a:lstStyle/>
          <a:p>
            <a:pPr>
              <a:defRPr/>
            </a:pPr>
            <a:r>
              <a:rPr lang="zh-TW" altLang="zh-TW" sz="15500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食農</a:t>
            </a:r>
            <a:r>
              <a:rPr lang="zh-TW" altLang="en-US" sz="15500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教育闖關活動設計理念</a:t>
            </a:r>
            <a:endParaRPr lang="zh-TW" altLang="en-US" sz="15500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0180" y="7813155"/>
            <a:ext cx="25923240" cy="1555372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8000" b="0" dirty="0" smtClean="0">
                <a:latin typeface="Times New Roman" pitchFamily="18" charset="0"/>
                <a:cs typeface="Times New Roman" pitchFamily="18" charset="0"/>
              </a:rPr>
              <a:t>依據食農教育三面六項概念架構，扣合「農業生產與環境」、「飲食健康與消費」、「飲食生活與文化」三面向設計食農闖關遊戲，透過遊戲傳遞有關農業生產、營養健康、食材選購等食農教育知識。</a:t>
            </a:r>
            <a:endParaRPr lang="en-US" altLang="zh-TW" sz="80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TW" sz="80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8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第一關：釣出我的餐盤</a:t>
            </a:r>
            <a:endParaRPr lang="en-US" altLang="zh-TW" sz="88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解說我的餐盤六大營養原則：</a:t>
            </a:r>
            <a:r>
              <a:rPr lang="zh-TW" altLang="en-US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每天早晚一杯奶、每餐水果拳頭大、菜比水果多一點、飯跟蔬菜一樣多、豆魚蛋肉一掌心、堅果種子一茶匙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，均衡攝取六大類食物，用釣竿釣出各式食材，歸類於我的餐盤中，從遊戲中認識各式食物的營養類別</a:t>
            </a:r>
            <a:r>
              <a:rPr lang="zh-TW" altLang="en-US" sz="6500" b="0" smtClean="0">
                <a:latin typeface="Times New Roman" pitchFamily="18" charset="0"/>
                <a:cs typeface="Times New Roman" pitchFamily="18" charset="0"/>
              </a:rPr>
              <a:t>及</a:t>
            </a:r>
            <a:r>
              <a:rPr lang="zh-TW" altLang="en-US" sz="6500" b="0" smtClean="0">
                <a:latin typeface="Times New Roman" pitchFamily="18" charset="0"/>
                <a:cs typeface="Times New Roman" pitchFamily="18" charset="0"/>
              </a:rPr>
              <a:t>攝食原則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，進而落實均衡飲食的目標。</a:t>
            </a: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8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第二關：植物身體點點名</a:t>
            </a:r>
            <a:endParaRPr lang="en-US" altLang="zh-TW" sz="88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一起認識食物的原貌，將餐盤中的食材回溯到農作物樣態，辨別各式食材所屬植物的</a:t>
            </a:r>
            <a:r>
              <a:rPr lang="zh-TW" altLang="en-US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根、莖、葉、花、果實、種子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哪一部位？　　　從遊戲中認識植物構造、形態以及生長位置。</a:t>
            </a: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88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第三關：誰是安全標章王</a:t>
            </a:r>
            <a:endParaRPr lang="en-US" altLang="zh-TW" sz="88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上超市買蔬果的時候，經常看到各種標章，你分得出來不同嗎？</a:t>
            </a:r>
            <a:b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為了讓消費者更深刻了解「三章一</a:t>
            </a:r>
            <a:r>
              <a:rPr lang="en-US" altLang="zh-TW" sz="65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」：</a:t>
            </a:r>
            <a:r>
              <a:rPr lang="en-US" altLang="zh-TW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CAS</a:t>
            </a:r>
            <a:r>
              <a:rPr lang="zh-TW" altLang="en-US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台灣優良農產品標章、台灣有機農產品標章、產銷履歷農產品標章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，三種標章，加上</a:t>
            </a:r>
            <a:r>
              <a:rPr lang="zh-TW" altLang="en-US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臺灣農產品生產追溯條碼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，一個</a:t>
            </a:r>
            <a:r>
              <a:rPr lang="en-US" altLang="zh-TW" sz="65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，選購農產品認明「三章一</a:t>
            </a:r>
            <a:r>
              <a:rPr lang="en-US" altLang="zh-TW" sz="65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」，讓您吃的安心又安全！</a:t>
            </a: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別忘了，如果農業生產技術上有什麼問題，可向</a:t>
            </a:r>
            <a:r>
              <a:rPr lang="zh-TW" altLang="en-US" sz="65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臺南區農業改良場</a:t>
            </a:r>
            <a:r>
              <a:rPr lang="zh-TW" altLang="en-US" sz="6500" b="0" dirty="0" smtClean="0">
                <a:latin typeface="Times New Roman" pitchFamily="18" charset="0"/>
                <a:cs typeface="Times New Roman" pitchFamily="18" charset="0"/>
              </a:rPr>
              <a:t>尋求研究人員的專業協助唷！</a:t>
            </a: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n"/>
            </a:pPr>
            <a:endParaRPr lang="en-US" altLang="zh-TW" sz="65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altLang="zh-HK" sz="6582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altLang="zh-TW" sz="6582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zh-TW" altLang="en-US" sz="8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83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產銷班資料</Template>
  <TotalTime>4378</TotalTime>
  <Words>205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Level</vt:lpstr>
      <vt:lpstr>食農教育闖關活動設計理念</vt:lpstr>
    </vt:vector>
  </TitlesOfParts>
  <Company>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TNDAIS</dc:creator>
  <cp:lastModifiedBy>李郁淳</cp:lastModifiedBy>
  <cp:revision>235</cp:revision>
  <dcterms:created xsi:type="dcterms:W3CDTF">2011-10-26T03:20:27Z</dcterms:created>
  <dcterms:modified xsi:type="dcterms:W3CDTF">2023-05-08T09:15:20Z</dcterms:modified>
</cp:coreProperties>
</file>