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6"/>
  </p:notesMasterIdLst>
  <p:sldIdLst>
    <p:sldId id="291" r:id="rId2"/>
    <p:sldId id="402" r:id="rId3"/>
    <p:sldId id="398" r:id="rId4"/>
    <p:sldId id="399" r:id="rId5"/>
  </p:sldIdLst>
  <p:sldSz cx="12192000" cy="6858000"/>
  <p:notesSz cx="6858000" cy="9144000"/>
  <p:embeddedFontLst>
    <p:embeddedFont>
      <p:font typeface="Calibri" panose="020F0502020204030204" pitchFamily="34" charset="0"/>
      <p:regular r:id="rId7"/>
      <p:bold r:id="rId8"/>
      <p:italic r:id="rId9"/>
      <p:boldItalic r:id="rId10"/>
    </p:embeddedFont>
    <p:embeddedFont>
      <p:font typeface="微軟正黑體" panose="020B0604030504040204" pitchFamily="34" charset="-120"/>
      <p:regular r:id="rId11"/>
      <p:bold r:id="rId12"/>
    </p:embeddedFont>
    <p:embeddedFont>
      <p:font typeface="微軟正黑體" panose="020B0604030504040204" pitchFamily="34" charset="-120"/>
      <p:regular r:id="rId11"/>
      <p:bold r:id="rId1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521415D9-36F7-43E2-AB2F-B90AF26B5E84}">
      <p14:sectionLst xmlns:p14="http://schemas.microsoft.com/office/powerpoint/2010/main">
        <p14:section name="預設章節" id="{EEDF5FE4-FF9B-493F-88C6-175450237518}">
          <p14:sldIdLst>
            <p14:sldId id="291"/>
            <p14:sldId id="402"/>
            <p14:sldId id="398"/>
            <p14:sldId id="399"/>
          </p14:sldIdLst>
        </p14:section>
      </p14:sectionLst>
    </p:ext>
    <p:ext uri="{EFAFB233-063F-42B5-8137-9DF3F51BA10A}">
      <p15:sld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71" roundtripDataSignature="AMtx7mgT4P0qtbwCPd6K+UWSIf4y7/K7dQ=="/>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SER" initials="USER" lastIdx="1" clrIdx="0">
    <p:extLst>
      <p:ext uri="{19B8F6BF-5375-455C-9EA6-DF929625EA0E}">
        <p15:presenceInfo xmlns:p15="http://schemas.microsoft.com/office/powerpoint/2012/main" userId="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F5E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B6156D1-E6C1-4B7E-9A74-4289C5A4D6DE}">
  <a:tblStyle styleId="{2B6156D1-E6C1-4B7E-9A74-4289C5A4D6DE}" styleName="Table_0">
    <a:wholeTbl>
      <a:tcTxStyle b="off" i="off">
        <a:font>
          <a:latin typeface="Arial"/>
          <a:ea typeface="Arial"/>
          <a:cs typeface="Arial"/>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6EBF5"/>
          </a:solidFill>
        </a:fill>
      </a:tcStyle>
    </a:wholeTbl>
    <a:band1H>
      <a:tcTxStyle b="off" i="off"/>
      <a:tcStyle>
        <a:tcBdr/>
        <a:fill>
          <a:solidFill>
            <a:srgbClr val="CAD4EA"/>
          </a:solidFill>
        </a:fill>
      </a:tcStyle>
    </a:band1H>
    <a:band2H>
      <a:tcTxStyle b="off" i="off"/>
      <a:tcStyle>
        <a:tcBdr/>
      </a:tcStyle>
    </a:band2H>
    <a:band1V>
      <a:tcTxStyle b="off" i="off"/>
      <a:tcStyle>
        <a:tcBdr/>
        <a:fill>
          <a:solidFill>
            <a:srgbClr val="CAD4EA"/>
          </a:solidFill>
        </a:fill>
      </a:tcStyle>
    </a:band1V>
    <a:band2V>
      <a:tcTxStyle b="off" i="off"/>
      <a:tcStyle>
        <a:tcBdr/>
      </a:tcStyle>
    </a:band2V>
    <a:lastCol>
      <a:tcTxStyle b="on" i="off">
        <a:font>
          <a:latin typeface="Arial"/>
          <a:ea typeface="Arial"/>
          <a:cs typeface="Arial"/>
        </a:font>
        <a:schemeClr val="lt1"/>
      </a:tcTxStyle>
      <a:tcStyle>
        <a:tcBdr/>
        <a:fill>
          <a:solidFill>
            <a:schemeClr val="accent1"/>
          </a:solidFill>
        </a:fill>
      </a:tcStyle>
    </a:lastCol>
    <a:firstCol>
      <a:tcTxStyle b="on" i="off">
        <a:font>
          <a:latin typeface="Arial"/>
          <a:ea typeface="Arial"/>
          <a:cs typeface="Arial"/>
        </a:font>
        <a:schemeClr val="lt1"/>
      </a:tcTxStyle>
      <a:tcStyle>
        <a:tcBdr/>
        <a:fill>
          <a:solidFill>
            <a:schemeClr val="accent1"/>
          </a:solidFill>
        </a:fill>
      </a:tcStyle>
    </a:firstCol>
    <a:lastRow>
      <a:tcTxStyle b="on" i="off">
        <a:font>
          <a:latin typeface="Arial"/>
          <a:ea typeface="Arial"/>
          <a:cs typeface="Arial"/>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b="off" i="off"/>
      <a:tcStyle>
        <a:tcBdr/>
      </a:tcStyle>
    </a:seCell>
    <a:swCell>
      <a:tcTxStyle b="off" i="off"/>
      <a:tcStyle>
        <a:tcBdr/>
      </a:tcStyle>
    </a:swCell>
    <a:firstRow>
      <a:tcTxStyle b="on" i="off">
        <a:font>
          <a:latin typeface="Arial"/>
          <a:ea typeface="Arial"/>
          <a:cs typeface="Arial"/>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b="off" i="off"/>
      <a:tcStyle>
        <a:tcBdr/>
      </a:tcStyle>
    </a:neCell>
    <a:nwCell>
      <a:tcTxStyle b="off" i="off"/>
      <a:tcStyle>
        <a:tcBdr/>
      </a:tcStyle>
    </a:nwCell>
  </a:tblStyle>
  <a:tblStyle styleId="{CA4F2273-587A-498F-96BB-BE05ADBB7FE3}" styleName="Table_1">
    <a:wholeTbl>
      <a:tcTxStyle b="off" i="off">
        <a:font>
          <a:latin typeface="Arial"/>
          <a:ea typeface="Arial"/>
          <a:cs typeface="Arial"/>
        </a:font>
        <a:schemeClr val="dk1"/>
      </a:tcTxStyle>
      <a:tcStyle>
        <a:tcBdr>
          <a:left>
            <a:ln w="9525" cap="flat" cmpd="sng">
              <a:solidFill>
                <a:srgbClr val="000000">
                  <a:alpha val="0"/>
                </a:srgbClr>
              </a:solidFill>
              <a:prstDash val="solid"/>
              <a:round/>
              <a:headEnd type="none" w="sm" len="sm"/>
              <a:tailEnd type="none" w="sm" len="sm"/>
            </a:ln>
          </a:left>
          <a:right>
            <a:ln w="9525" cap="flat" cmpd="sng">
              <a:solidFill>
                <a:srgbClr val="000000">
                  <a:alpha val="0"/>
                </a:srgbClr>
              </a:solidFill>
              <a:prstDash val="solid"/>
              <a:round/>
              <a:headEnd type="none" w="sm" len="sm"/>
              <a:tailEnd type="none" w="sm" len="sm"/>
            </a:ln>
          </a:right>
          <a:top>
            <a:ln w="9525" cap="flat" cmpd="sng">
              <a:solidFill>
                <a:srgbClr val="000000">
                  <a:alpha val="0"/>
                </a:srgbClr>
              </a:solidFill>
              <a:prstDash val="solid"/>
              <a:round/>
              <a:headEnd type="none" w="sm" len="sm"/>
              <a:tailEnd type="none" w="sm" len="sm"/>
            </a:ln>
          </a:top>
          <a:bottom>
            <a:ln w="9525" cap="flat" cmpd="sng">
              <a:solidFill>
                <a:srgbClr val="000000">
                  <a:alpha val="0"/>
                </a:srgbClr>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E6EBF5"/>
          </a:solidFill>
        </a:fill>
      </a:tcStyle>
    </a:wholeTbl>
    <a:band1H>
      <a:tcTxStyle b="off" i="off"/>
      <a:tcStyle>
        <a:tcBdr/>
        <a:fill>
          <a:solidFill>
            <a:srgbClr val="CAD4EA"/>
          </a:solidFill>
        </a:fill>
      </a:tcStyle>
    </a:band1H>
    <a:band2H>
      <a:tcTxStyle b="off" i="off"/>
      <a:tcStyle>
        <a:tcBdr/>
      </a:tcStyle>
    </a:band2H>
    <a:band1V>
      <a:tcTxStyle b="off" i="off"/>
      <a:tcStyle>
        <a:tcBdr/>
        <a:fill>
          <a:solidFill>
            <a:srgbClr val="CAD4EA"/>
          </a:solidFill>
        </a:fill>
      </a:tcStyle>
    </a:band1V>
    <a:band2V>
      <a:tcTxStyle b="off" i="off"/>
      <a:tcStyle>
        <a:tcBdr/>
      </a:tcStyle>
    </a:band2V>
    <a:lastCol>
      <a:tcTxStyle b="on" i="off"/>
      <a:tcStyle>
        <a:tcBdr/>
      </a:tcStyle>
    </a:lastCol>
    <a:firstCol>
      <a:tcTxStyle b="on" i="off"/>
      <a:tcStyle>
        <a:tcBdr/>
      </a:tcStyle>
    </a:firstCol>
    <a:lastRow>
      <a:tcTxStyle b="on" i="off"/>
      <a:tcStyle>
        <a:tcBdr>
          <a:top>
            <a:ln w="50800" cap="flat" cmpd="sng">
              <a:solidFill>
                <a:schemeClr val="dk1"/>
              </a:solidFill>
              <a:prstDash val="solid"/>
              <a:round/>
              <a:headEnd type="none" w="sm" len="sm"/>
              <a:tailEnd type="none" w="sm" len="sm"/>
            </a:ln>
          </a:top>
        </a:tcBdr>
        <a:fill>
          <a:solidFill>
            <a:srgbClr val="E6EBF5"/>
          </a:solidFill>
        </a:fill>
      </a:tcStyle>
    </a:lastRow>
    <a:seCell>
      <a:tcTxStyle b="off" i="off"/>
      <a:tcStyle>
        <a:tcBdr/>
      </a:tcStyle>
    </a:seCell>
    <a:swCell>
      <a:tcTxStyle b="off" i="off"/>
      <a:tcStyle>
        <a:tcBdr/>
      </a:tcStyle>
    </a:swCell>
    <a:firstRow>
      <a:tcTxStyle b="on" i="off">
        <a:font>
          <a:latin typeface="Arial"/>
          <a:ea typeface="Arial"/>
          <a:cs typeface="Arial"/>
        </a:font>
        <a:schemeClr val="lt1"/>
      </a:tcTxStyle>
      <a:tcStyle>
        <a:tcBdr/>
        <a:fill>
          <a:solidFill>
            <a:schemeClr val="accent2"/>
          </a:solidFill>
        </a:fill>
      </a:tcStyle>
    </a:firstRow>
    <a:neCell>
      <a:tcTxStyle b="off" i="off"/>
      <a:tcStyle>
        <a:tcBdr/>
      </a:tcStyle>
    </a:neCell>
    <a:nwCell>
      <a:tcTxStyle b="off" i="off"/>
      <a:tcStyle>
        <a:tcBdr/>
      </a:tcStyle>
    </a:nwCell>
  </a:tblStyle>
  <a:tblStyle styleId="{484A12C4-690B-4299-B006-FD341F709C4D}" styleName="Table_2">
    <a:wholeTbl>
      <a:tcTxStyle b="off" i="off">
        <a:font>
          <a:latin typeface="Arial"/>
          <a:ea typeface="Arial"/>
          <a:cs typeface="Arial"/>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6EBF5"/>
          </a:solidFill>
        </a:fill>
      </a:tcStyle>
    </a:wholeTbl>
    <a:band1H>
      <a:tcTxStyle/>
      <a:tcStyle>
        <a:tcBdr/>
        <a:fill>
          <a:solidFill>
            <a:srgbClr val="CAD4EA"/>
          </a:solidFill>
        </a:fill>
      </a:tcStyle>
    </a:band1H>
    <a:band2H>
      <a:tcTxStyle/>
      <a:tcStyle>
        <a:tcBdr/>
      </a:tcStyle>
    </a:band2H>
    <a:band1V>
      <a:tcTxStyle/>
      <a:tcStyle>
        <a:tcBdr/>
        <a:fill>
          <a:solidFill>
            <a:srgbClr val="CAD4EA"/>
          </a:solidFill>
        </a:fill>
      </a:tcStyle>
    </a:band1V>
    <a:band2V>
      <a:tcTxStyle/>
      <a:tcStyle>
        <a:tcBdr/>
      </a:tcStyle>
    </a:band2V>
    <a:lastCol>
      <a:tcTxStyle b="on" i="off">
        <a:font>
          <a:latin typeface="Arial"/>
          <a:ea typeface="Arial"/>
          <a:cs typeface="Arial"/>
        </a:font>
        <a:schemeClr val="lt1"/>
      </a:tcTxStyle>
      <a:tcStyle>
        <a:tcBdr/>
        <a:fill>
          <a:solidFill>
            <a:schemeClr val="accent1"/>
          </a:solidFill>
        </a:fill>
      </a:tcStyle>
    </a:lastCol>
    <a:firstCol>
      <a:tcTxStyle b="on" i="off">
        <a:font>
          <a:latin typeface="Arial"/>
          <a:ea typeface="Arial"/>
          <a:cs typeface="Arial"/>
        </a:font>
        <a:schemeClr val="lt1"/>
      </a:tcTxStyle>
      <a:tcStyle>
        <a:tcBdr/>
        <a:fill>
          <a:solidFill>
            <a:schemeClr val="accent1"/>
          </a:solidFill>
        </a:fill>
      </a:tcStyle>
    </a:firstCol>
    <a:lastRow>
      <a:tcTxStyle b="on" i="off">
        <a:font>
          <a:latin typeface="Arial"/>
          <a:ea typeface="Arial"/>
          <a:cs typeface="Arial"/>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Arial"/>
          <a:ea typeface="Arial"/>
          <a:cs typeface="Arial"/>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553" autoAdjust="0"/>
    <p:restoredTop sz="75182" autoAdjust="0"/>
  </p:normalViewPr>
  <p:slideViewPr>
    <p:cSldViewPr snapToGrid="0">
      <p:cViewPr varScale="1">
        <p:scale>
          <a:sx n="85" d="100"/>
          <a:sy n="85" d="100"/>
        </p:scale>
        <p:origin x="1446"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2.fntdata"/><Relationship Id="rId171" Type="http://customschemas.google.com/relationships/presentationmetadata" Target="metadata"/><Relationship Id="rId176" Type="http://schemas.openxmlformats.org/officeDocument/2006/relationships/tableStyles" Target="tableStyles.xml"/><Relationship Id="rId3" Type="http://schemas.openxmlformats.org/officeDocument/2006/relationships/slide" Target="slides/slide2.xml"/><Relationship Id="rId175" Type="http://schemas.openxmlformats.org/officeDocument/2006/relationships/theme" Target="theme/theme1.xml"/><Relationship Id="rId7" Type="http://schemas.openxmlformats.org/officeDocument/2006/relationships/font" Target="fonts/font1.fntdata"/><Relationship Id="rId12" Type="http://schemas.openxmlformats.org/officeDocument/2006/relationships/font" Target="fonts/font6.fntdata"/><Relationship Id="rId2" Type="http://schemas.openxmlformats.org/officeDocument/2006/relationships/slide" Target="slides/slide1.xml"/><Relationship Id="rId17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font" Target="fonts/font5.fntdata"/><Relationship Id="rId5" Type="http://schemas.openxmlformats.org/officeDocument/2006/relationships/slide" Target="slides/slide4.xml"/><Relationship Id="rId173" Type="http://schemas.openxmlformats.org/officeDocument/2006/relationships/presProps" Target="presProps.xml"/><Relationship Id="rId10"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font" Target="fonts/font3.fntdata"/><Relationship Id="rId172"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zh-TW"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9"/>
        <p:cNvGrpSpPr/>
        <p:nvPr/>
      </p:nvGrpSpPr>
      <p:grpSpPr>
        <a:xfrm>
          <a:off x="0" y="0"/>
          <a:ext cx="0" cy="0"/>
          <a:chOff x="0" y="0"/>
          <a:chExt cx="0" cy="0"/>
        </a:xfrm>
      </p:grpSpPr>
      <p:sp>
        <p:nvSpPr>
          <p:cNvPr id="1130" name="Google Shape;1130;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31" name="Google Shape;1131;p2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228600" lvl="0" indent="-228600" algn="l" rtl="0">
              <a:lnSpc>
                <a:spcPct val="100000"/>
              </a:lnSpc>
              <a:spcBef>
                <a:spcPts val="0"/>
              </a:spcBef>
              <a:spcAft>
                <a:spcPts val="0"/>
              </a:spcAft>
              <a:buClr>
                <a:schemeClr val="dk1"/>
              </a:buClr>
              <a:buSzPts val="1200"/>
              <a:buFont typeface="Calibri"/>
              <a:buAutoNum type="arabicPeriod"/>
            </a:pPr>
            <a:endParaRPr lang="zh-TW" altLang="en-US" dirty="0"/>
          </a:p>
        </p:txBody>
      </p:sp>
      <p:sp>
        <p:nvSpPr>
          <p:cNvPr id="1132" name="Google Shape;1132;p2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altLang="zh-TW" sz="1200" b="0" i="0" u="none" strike="noStrike" cap="none">
                <a:solidFill>
                  <a:srgbClr val="000000"/>
                </a:solidFill>
                <a:latin typeface="Calibri"/>
                <a:ea typeface="Calibri"/>
                <a:cs typeface="Calibri"/>
                <a:sym typeface="Calibri"/>
              </a:rPr>
              <a:t>1</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0">
          <a:extLst>
            <a:ext uri="{FF2B5EF4-FFF2-40B4-BE49-F238E27FC236}">
              <a16:creationId xmlns:a16="http://schemas.microsoft.com/office/drawing/2014/main" id="{50ECB700-39CA-0085-A637-FF2DC09B9880}"/>
            </a:ext>
          </a:extLst>
        </p:cNvPr>
        <p:cNvGrpSpPr/>
        <p:nvPr/>
      </p:nvGrpSpPr>
      <p:grpSpPr>
        <a:xfrm>
          <a:off x="0" y="0"/>
          <a:ext cx="0" cy="0"/>
          <a:chOff x="0" y="0"/>
          <a:chExt cx="0" cy="0"/>
        </a:xfrm>
      </p:grpSpPr>
      <p:sp>
        <p:nvSpPr>
          <p:cNvPr id="1141" name="Google Shape;1141;p30:notes">
            <a:extLst>
              <a:ext uri="{FF2B5EF4-FFF2-40B4-BE49-F238E27FC236}">
                <a16:creationId xmlns:a16="http://schemas.microsoft.com/office/drawing/2014/main" id="{1E31576E-745D-D31F-9008-850FDE93ADF0}"/>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228600" lvl="0" indent="-228600" algn="just">
              <a:buFont typeface="+mj-lt"/>
              <a:buAutoNum type="arabicPeriod"/>
            </a:pPr>
            <a:r>
              <a:rPr lang="zh-TW" altLang="en-US" sz="1200" b="0" i="0" u="none" strike="noStrike" dirty="0">
                <a:solidFill>
                  <a:srgbClr val="000000"/>
                </a:solidFill>
                <a:effectLst/>
                <a:latin typeface="微軟正黑體" panose="020B0604030504040204" pitchFamily="34" charset="-120"/>
                <a:ea typeface="微軟正黑體" panose="020B0604030504040204" pitchFamily="34" charset="-120"/>
              </a:rPr>
              <a:t>介接收集</a:t>
            </a:r>
            <a:r>
              <a:rPr lang="zh-TW" altLang="zh-TW" sz="1200" kern="0" dirty="0">
                <a:effectLst/>
                <a:latin typeface="Times New Roman" panose="02020603050405020304" pitchFamily="18" charset="0"/>
                <a:ea typeface="標楷體" panose="03000509000000000000" pitchFamily="65" charset="-120"/>
              </a:rPr>
              <a:t>本部</a:t>
            </a:r>
            <a:r>
              <a:rPr lang="en-US" altLang="zh-TW" sz="1200" kern="0" dirty="0">
                <a:effectLst/>
                <a:latin typeface="Times New Roman" panose="02020603050405020304" pitchFamily="18" charset="0"/>
                <a:ea typeface="標楷體" panose="03000509000000000000" pitchFamily="65" charset="-120"/>
              </a:rPr>
              <a:t>(</a:t>
            </a:r>
            <a:r>
              <a:rPr lang="zh-TW" altLang="zh-TW" sz="1200" kern="0" dirty="0">
                <a:effectLst/>
                <a:latin typeface="Times New Roman" panose="02020603050405020304" pitchFamily="18" charset="0"/>
                <a:ea typeface="標楷體" panose="03000509000000000000" pitchFamily="65" charset="-120"/>
              </a:rPr>
              <a:t>含所屬機關</a:t>
            </a:r>
            <a:r>
              <a:rPr lang="en-US" altLang="zh-TW" sz="1200" kern="0" dirty="0">
                <a:effectLst/>
                <a:latin typeface="Times New Roman" panose="02020603050405020304" pitchFamily="18" charset="0"/>
                <a:ea typeface="標楷體" panose="03000509000000000000" pitchFamily="65" charset="-120"/>
              </a:rPr>
              <a:t>)6</a:t>
            </a:r>
            <a:r>
              <a:rPr lang="zh-TW" altLang="zh-TW" sz="1200" kern="0" dirty="0">
                <a:effectLst/>
                <a:latin typeface="Times New Roman" panose="02020603050405020304" pitchFamily="18" charset="0"/>
                <a:ea typeface="標楷體" panose="03000509000000000000" pitchFamily="65" charset="-120"/>
              </a:rPr>
              <a:t>個網站</a:t>
            </a:r>
            <a:r>
              <a:rPr lang="zh-TW" altLang="en-US" sz="1200" kern="0" dirty="0">
                <a:effectLst/>
                <a:latin typeface="Times New Roman" panose="02020603050405020304" pitchFamily="18" charset="0"/>
                <a:ea typeface="標楷體" panose="03000509000000000000" pitchFamily="65" charset="-120"/>
              </a:rPr>
              <a:t>：</a:t>
            </a:r>
            <a:endParaRPr lang="en-US" altLang="zh-TW" sz="1200" kern="0" dirty="0">
              <a:effectLst/>
              <a:latin typeface="Times New Roman" panose="02020603050405020304" pitchFamily="18" charset="0"/>
              <a:ea typeface="標楷體" panose="03000509000000000000" pitchFamily="65" charset="-120"/>
            </a:endParaRPr>
          </a:p>
          <a:p>
            <a:pPr algn="l" fontAlgn="ctr">
              <a:buFont typeface="Wingdings" panose="05000000000000000000" pitchFamily="2" charset="2"/>
              <a:buAutoNum type="circleNumWdWhitePlain"/>
            </a:pPr>
            <a:r>
              <a:rPr lang="zh-TW" altLang="en-US" sz="1200" b="0" i="0" u="none" strike="noStrike" dirty="0">
                <a:solidFill>
                  <a:srgbClr val="000000"/>
                </a:solidFill>
                <a:effectLst/>
                <a:latin typeface="微軟正黑體" panose="020B0604030504040204" pitchFamily="34" charset="-120"/>
                <a:ea typeface="微軟正黑體" panose="020B0604030504040204" pitchFamily="34" charset="-120"/>
              </a:rPr>
              <a:t>食農教育專業人員認可申請系統：培訓課程、人才庫</a:t>
            </a:r>
            <a:endParaRPr lang="en-US" altLang="zh-TW" sz="1200" b="0" i="0" u="none" strike="noStrike" dirty="0">
              <a:solidFill>
                <a:srgbClr val="000000"/>
              </a:solidFill>
              <a:effectLst/>
              <a:latin typeface="微軟正黑體" panose="020B0604030504040204" pitchFamily="34" charset="-120"/>
              <a:ea typeface="微軟正黑體" panose="020B0604030504040204" pitchFamily="34" charset="-120"/>
            </a:endParaRPr>
          </a:p>
          <a:p>
            <a:pPr algn="l" fontAlgn="ctr">
              <a:buFont typeface="Wingdings" panose="05000000000000000000" pitchFamily="2" charset="2"/>
              <a:buAutoNum type="circleNumWdWhitePlain"/>
            </a:pPr>
            <a:r>
              <a:rPr lang="zh-TW" altLang="en-US" sz="1200" b="0" i="0" u="none" strike="noStrike" dirty="0">
                <a:solidFill>
                  <a:srgbClr val="000000"/>
                </a:solidFill>
                <a:effectLst/>
                <a:latin typeface="微軟正黑體" panose="020B0604030504040204" pitchFamily="34" charset="-120"/>
                <a:ea typeface="微軟正黑體" panose="020B0604030504040204" pitchFamily="34" charset="-120"/>
              </a:rPr>
              <a:t>農民學院：食農教育體驗活動資訊</a:t>
            </a:r>
            <a:endParaRPr lang="en-US" altLang="zh-TW" sz="1200" b="0" i="0" u="none" strike="noStrike" dirty="0">
              <a:solidFill>
                <a:srgbClr val="000000"/>
              </a:solidFill>
              <a:effectLst/>
              <a:latin typeface="微軟正黑體" panose="020B0604030504040204" pitchFamily="34" charset="-120"/>
              <a:ea typeface="微軟正黑體" panose="020B0604030504040204" pitchFamily="34" charset="-120"/>
            </a:endParaRPr>
          </a:p>
          <a:p>
            <a:pPr algn="l" fontAlgn="ctr">
              <a:buFont typeface="Wingdings" panose="05000000000000000000" pitchFamily="2" charset="2"/>
              <a:buAutoNum type="circleNumWdWhitePlain"/>
            </a:pPr>
            <a:r>
              <a:rPr lang="zh-TW" altLang="en-US" sz="1200" b="0" i="0" u="none" strike="noStrike" dirty="0">
                <a:solidFill>
                  <a:srgbClr val="000000"/>
                </a:solidFill>
                <a:effectLst/>
                <a:latin typeface="微軟正黑體" panose="020B0604030504040204" pitchFamily="34" charset="-120"/>
                <a:ea typeface="微軟正黑體" panose="020B0604030504040204" pitchFamily="34" charset="-120"/>
              </a:rPr>
              <a:t>農業知識入口網：作物主題館的生產知識</a:t>
            </a:r>
            <a:endParaRPr lang="en-US" altLang="zh-TW" sz="1200" b="0" i="0" u="none" strike="noStrike" dirty="0">
              <a:solidFill>
                <a:srgbClr val="000000"/>
              </a:solidFill>
              <a:effectLst/>
              <a:latin typeface="微軟正黑體" panose="020B0604030504040204" pitchFamily="34" charset="-120"/>
              <a:ea typeface="微軟正黑體" panose="020B0604030504040204" pitchFamily="34" charset="-120"/>
            </a:endParaRPr>
          </a:p>
          <a:p>
            <a:pPr algn="l" fontAlgn="ctr">
              <a:buFont typeface="Wingdings" panose="05000000000000000000" pitchFamily="2" charset="2"/>
              <a:buAutoNum type="circleNumWdWhitePlain"/>
            </a:pPr>
            <a:r>
              <a:rPr lang="zh-TW" altLang="en-US" sz="1200" b="0" i="0" u="none" strike="noStrike" dirty="0">
                <a:solidFill>
                  <a:srgbClr val="000000"/>
                </a:solidFill>
                <a:effectLst/>
                <a:latin typeface="微軟正黑體" panose="020B0604030504040204" pitchFamily="34" charset="-120"/>
                <a:ea typeface="微軟正黑體" panose="020B0604030504040204" pitchFamily="34" charset="-120"/>
              </a:rPr>
              <a:t>農業部官網：農產知識圖卡</a:t>
            </a:r>
            <a:endParaRPr lang="en-US" altLang="zh-TW" sz="1200" b="0" i="0" u="none" strike="noStrike" dirty="0">
              <a:solidFill>
                <a:srgbClr val="000000"/>
              </a:solidFill>
              <a:effectLst/>
              <a:latin typeface="微軟正黑體" panose="020B0604030504040204" pitchFamily="34" charset="-120"/>
              <a:ea typeface="微軟正黑體" panose="020B0604030504040204" pitchFamily="34" charset="-120"/>
            </a:endParaRPr>
          </a:p>
          <a:p>
            <a:pPr algn="l" fontAlgn="ctr">
              <a:buFont typeface="Wingdings" panose="05000000000000000000" pitchFamily="2" charset="2"/>
              <a:buAutoNum type="circleNumWdWhitePlain"/>
            </a:pPr>
            <a:r>
              <a:rPr lang="zh-TW" altLang="en-US" sz="1200" b="0" i="0" u="none" strike="noStrike" dirty="0">
                <a:solidFill>
                  <a:srgbClr val="000000"/>
                </a:solidFill>
                <a:effectLst/>
                <a:latin typeface="微軟正黑體" panose="020B0604030504040204" pitchFamily="34" charset="-120"/>
                <a:ea typeface="微軟正黑體" panose="020B0604030504040204" pitchFamily="34" charset="-120"/>
              </a:rPr>
              <a:t>林保育署綠色保育標章系統：綠色保育相關資訊</a:t>
            </a:r>
            <a:endParaRPr lang="en-US" altLang="zh-TW" sz="1200" b="0" i="0" u="none" strike="noStrike" dirty="0">
              <a:solidFill>
                <a:srgbClr val="000000"/>
              </a:solidFill>
              <a:effectLst/>
              <a:latin typeface="微軟正黑體" panose="020B0604030504040204" pitchFamily="34" charset="-120"/>
              <a:ea typeface="微軟正黑體" panose="020B0604030504040204" pitchFamily="34" charset="-120"/>
            </a:endParaRPr>
          </a:p>
          <a:p>
            <a:pPr algn="l" fontAlgn="ctr">
              <a:buFont typeface="Wingdings" panose="05000000000000000000" pitchFamily="2" charset="2"/>
              <a:buAutoNum type="circleNumWdWhitePlain"/>
            </a:pPr>
            <a:r>
              <a:rPr lang="zh-TW" altLang="en-US" sz="1200" b="0" i="0" u="none" strike="noStrike" dirty="0">
                <a:solidFill>
                  <a:srgbClr val="000000"/>
                </a:solidFill>
                <a:effectLst/>
                <a:latin typeface="微軟正黑體" panose="020B0604030504040204" pitchFamily="34" charset="-120"/>
                <a:ea typeface="微軟正黑體" panose="020B0604030504040204" pitchFamily="34" charset="-120"/>
              </a:rPr>
              <a:t>農水署農業易遊網：食農教育相關消息</a:t>
            </a:r>
            <a:endParaRPr lang="en-US" altLang="zh-TW" sz="1200" kern="0" dirty="0">
              <a:effectLst/>
              <a:latin typeface="Times New Roman" panose="02020603050405020304" pitchFamily="18" charset="0"/>
              <a:ea typeface="標楷體" panose="03000509000000000000" pitchFamily="65" charset="-120"/>
            </a:endParaRPr>
          </a:p>
          <a:p>
            <a:pPr marL="342900" marR="0" lvl="0" indent="-342900" algn="just" defTabSz="914400" rtl="0" eaLnBrk="1" fontAlgn="auto" latinLnBrk="0" hangingPunct="1">
              <a:lnSpc>
                <a:spcPct val="100000"/>
              </a:lnSpc>
              <a:spcBef>
                <a:spcPts val="0"/>
              </a:spcBef>
              <a:spcAft>
                <a:spcPts val="0"/>
              </a:spcAft>
              <a:buClr>
                <a:srgbClr val="000000"/>
              </a:buClr>
              <a:buSzPts val="1400"/>
              <a:buFont typeface="+mj-lt"/>
              <a:buAutoNum type="arabicPeriod" startAt="2"/>
              <a:tabLst/>
              <a:defRPr/>
            </a:pPr>
            <a:r>
              <a:rPr lang="zh-TW" altLang="zh-TW" sz="1200" b="0" i="0" u="none" strike="noStrike" cap="none" dirty="0">
                <a:solidFill>
                  <a:srgbClr val="000000"/>
                </a:solidFill>
                <a:effectLst/>
                <a:latin typeface="微軟正黑體" panose="020B0604030504040204" pitchFamily="34" charset="-120"/>
                <a:ea typeface="微軟正黑體" panose="020B0604030504040204" pitchFamily="34" charset="-120"/>
                <a:cs typeface="Calibri"/>
                <a:sym typeface="Calibri"/>
              </a:rPr>
              <a:t>中央相關部會</a:t>
            </a:r>
            <a:r>
              <a:rPr lang="en-US" altLang="zh-TW" sz="1200" b="0" i="0" u="none" strike="noStrike" cap="none" dirty="0">
                <a:solidFill>
                  <a:srgbClr val="000000"/>
                </a:solidFill>
                <a:effectLst/>
                <a:latin typeface="微軟正黑體" panose="020B0604030504040204" pitchFamily="34" charset="-120"/>
                <a:ea typeface="微軟正黑體" panose="020B0604030504040204" pitchFamily="34" charset="-120"/>
                <a:cs typeface="Calibri"/>
                <a:sym typeface="Calibri"/>
              </a:rPr>
              <a:t>8</a:t>
            </a:r>
            <a:r>
              <a:rPr lang="zh-TW" altLang="zh-TW" sz="1200" b="0" i="0" u="none" strike="noStrike" cap="none" dirty="0">
                <a:solidFill>
                  <a:srgbClr val="000000"/>
                </a:solidFill>
                <a:effectLst/>
                <a:latin typeface="微軟正黑體" panose="020B0604030504040204" pitchFamily="34" charset="-120"/>
                <a:ea typeface="微軟正黑體" panose="020B0604030504040204" pitchFamily="34" charset="-120"/>
                <a:cs typeface="Calibri"/>
                <a:sym typeface="Calibri"/>
              </a:rPr>
              <a:t>個網站</a:t>
            </a:r>
            <a:r>
              <a:rPr lang="zh-TW" altLang="en-US" sz="1200" b="0" i="0" u="none" strike="noStrike" cap="none" dirty="0">
                <a:solidFill>
                  <a:srgbClr val="000000"/>
                </a:solidFill>
                <a:effectLst/>
                <a:latin typeface="微軟正黑體" panose="020B0604030504040204" pitchFamily="34" charset="-120"/>
                <a:ea typeface="微軟正黑體" panose="020B0604030504040204" pitchFamily="34" charset="-120"/>
                <a:cs typeface="Calibri"/>
                <a:sym typeface="Calibri"/>
              </a:rPr>
              <a:t>：</a:t>
            </a:r>
            <a:endParaRPr lang="en-US" altLang="zh-TW" sz="1200" b="0" i="0" u="none" strike="noStrike" cap="none" dirty="0">
              <a:solidFill>
                <a:srgbClr val="000000"/>
              </a:solidFill>
              <a:effectLst/>
              <a:latin typeface="微軟正黑體" panose="020B0604030504040204" pitchFamily="34" charset="-120"/>
              <a:ea typeface="微軟正黑體" panose="020B0604030504040204" pitchFamily="34" charset="-120"/>
              <a:cs typeface="Calibri"/>
              <a:sym typeface="Calibri"/>
            </a:endParaRPr>
          </a:p>
          <a:p>
            <a:pPr marL="457200" marR="0" lvl="1" indent="-228600" algn="l" defTabSz="914400" rtl="0" eaLnBrk="1" fontAlgn="ctr" latinLnBrk="0" hangingPunct="1">
              <a:lnSpc>
                <a:spcPct val="100000"/>
              </a:lnSpc>
              <a:spcBef>
                <a:spcPts val="0"/>
              </a:spcBef>
              <a:spcAft>
                <a:spcPts val="0"/>
              </a:spcAft>
              <a:buClr>
                <a:srgbClr val="000000"/>
              </a:buClr>
              <a:buSzPts val="1400"/>
              <a:buFont typeface="Wingdings" panose="05000000000000000000" pitchFamily="2" charset="2"/>
              <a:buAutoNum type="circleNumWdWhitePlain"/>
              <a:tabLst/>
              <a:defRPr/>
            </a:pPr>
            <a:r>
              <a:rPr lang="zh-TW" altLang="en-US" sz="1200" b="0" i="0" u="none" strike="noStrike" cap="none" dirty="0">
                <a:solidFill>
                  <a:srgbClr val="000000"/>
                </a:solidFill>
                <a:effectLst/>
                <a:latin typeface="微軟正黑體" panose="020B0604030504040204" pitchFamily="34" charset="-120"/>
                <a:ea typeface="微軟正黑體" panose="020B0604030504040204" pitchFamily="34" charset="-120"/>
                <a:cs typeface="Calibri"/>
                <a:sym typeface="Calibri"/>
              </a:rPr>
              <a:t>教育部，共</a:t>
            </a:r>
            <a:r>
              <a:rPr lang="en-US" altLang="zh-TW" sz="1200" b="0" i="0" u="none" strike="noStrike" cap="none" dirty="0">
                <a:solidFill>
                  <a:srgbClr val="000000"/>
                </a:solidFill>
                <a:effectLst/>
                <a:latin typeface="微軟正黑體" panose="020B0604030504040204" pitchFamily="34" charset="-120"/>
                <a:ea typeface="微軟正黑體" panose="020B0604030504040204" pitchFamily="34" charset="-120"/>
                <a:cs typeface="Calibri"/>
                <a:sym typeface="Calibri"/>
              </a:rPr>
              <a:t>7</a:t>
            </a:r>
            <a:r>
              <a:rPr lang="zh-TW" altLang="en-US" sz="1200" b="0" i="0" u="none" strike="noStrike" cap="none" dirty="0">
                <a:solidFill>
                  <a:srgbClr val="000000"/>
                </a:solidFill>
                <a:effectLst/>
                <a:latin typeface="微軟正黑體" panose="020B0604030504040204" pitchFamily="34" charset="-120"/>
                <a:ea typeface="微軟正黑體" panose="020B0604030504040204" pitchFamily="34" charset="-120"/>
                <a:cs typeface="Calibri"/>
                <a:sym typeface="Calibri"/>
              </a:rPr>
              <a:t>個：全國教保資訊網、學校衛生資訊網、</a:t>
            </a:r>
            <a:r>
              <a:rPr lang="en-US" altLang="zh-TW" sz="1200" b="0" i="0" u="none" strike="noStrike" cap="none" dirty="0">
                <a:solidFill>
                  <a:srgbClr val="000000"/>
                </a:solidFill>
                <a:effectLst/>
                <a:latin typeface="微軟正黑體" panose="020B0604030504040204" pitchFamily="34" charset="-120"/>
                <a:ea typeface="微軟正黑體" panose="020B0604030504040204" pitchFamily="34" charset="-120"/>
                <a:cs typeface="Calibri"/>
                <a:sym typeface="Calibri"/>
              </a:rPr>
              <a:t>CIRN</a:t>
            </a:r>
            <a:r>
              <a:rPr lang="zh-TW" altLang="en-US" sz="1200" b="0" i="0" u="none" strike="noStrike" cap="none" dirty="0">
                <a:solidFill>
                  <a:srgbClr val="000000"/>
                </a:solidFill>
                <a:effectLst/>
                <a:latin typeface="微軟正黑體" panose="020B0604030504040204" pitchFamily="34" charset="-120"/>
                <a:ea typeface="微軟正黑體" panose="020B0604030504040204" pitchFamily="34" charset="-120"/>
                <a:cs typeface="Calibri"/>
                <a:sym typeface="Calibri"/>
              </a:rPr>
              <a:t>國民中小學課程與教學資源整合平臺、校園食材登錄平臺、國立教育廣播電臺、國立科學工藝博物館、國立公共資訊圖書館</a:t>
            </a:r>
            <a:endParaRPr lang="en-US" altLang="zh-TW" sz="1200" b="0" i="0" u="none" strike="noStrike" cap="none" dirty="0">
              <a:solidFill>
                <a:srgbClr val="000000"/>
              </a:solidFill>
              <a:effectLst/>
              <a:latin typeface="微軟正黑體" panose="020B0604030504040204" pitchFamily="34" charset="-120"/>
              <a:ea typeface="微軟正黑體" panose="020B0604030504040204" pitchFamily="34" charset="-120"/>
              <a:cs typeface="Calibri"/>
              <a:sym typeface="Calibri"/>
            </a:endParaRPr>
          </a:p>
          <a:p>
            <a:pPr marL="457200" marR="0" lvl="1" indent="-228600" algn="l" defTabSz="914400" rtl="0" eaLnBrk="1" fontAlgn="ctr" latinLnBrk="0" hangingPunct="1">
              <a:lnSpc>
                <a:spcPct val="100000"/>
              </a:lnSpc>
              <a:spcBef>
                <a:spcPts val="0"/>
              </a:spcBef>
              <a:spcAft>
                <a:spcPts val="0"/>
              </a:spcAft>
              <a:buClr>
                <a:srgbClr val="000000"/>
              </a:buClr>
              <a:buSzPts val="1400"/>
              <a:buFont typeface="Wingdings" panose="05000000000000000000" pitchFamily="2" charset="2"/>
              <a:buAutoNum type="circleNumWdWhitePlain"/>
              <a:tabLst/>
              <a:defRPr/>
            </a:pPr>
            <a:r>
              <a:rPr lang="zh-TW" altLang="en-US" sz="1200" b="0" i="0" u="none" strike="noStrike" cap="none" dirty="0">
                <a:solidFill>
                  <a:srgbClr val="000000"/>
                </a:solidFill>
                <a:effectLst/>
                <a:latin typeface="微軟正黑體" panose="020B0604030504040204" pitchFamily="34" charset="-120"/>
                <a:ea typeface="微軟正黑體" panose="020B0604030504040204" pitchFamily="34" charset="-120"/>
                <a:cs typeface="Calibri"/>
                <a:sym typeface="Calibri"/>
              </a:rPr>
              <a:t>衛福部國民健康署，共</a:t>
            </a:r>
            <a:r>
              <a:rPr lang="en-US" altLang="zh-TW" sz="1200" b="0" i="0" u="none" strike="noStrike" cap="none" dirty="0">
                <a:solidFill>
                  <a:srgbClr val="000000"/>
                </a:solidFill>
                <a:effectLst/>
                <a:latin typeface="微軟正黑體" panose="020B0604030504040204" pitchFamily="34" charset="-120"/>
                <a:ea typeface="微軟正黑體" panose="020B0604030504040204" pitchFamily="34" charset="-120"/>
                <a:cs typeface="Calibri"/>
                <a:sym typeface="Calibri"/>
              </a:rPr>
              <a:t>2</a:t>
            </a:r>
            <a:r>
              <a:rPr lang="zh-TW" altLang="en-US" sz="1200" b="0" i="0" u="none" strike="noStrike" cap="none" dirty="0">
                <a:solidFill>
                  <a:srgbClr val="000000"/>
                </a:solidFill>
                <a:effectLst/>
                <a:latin typeface="微軟正黑體" panose="020B0604030504040204" pitchFamily="34" charset="-120"/>
                <a:ea typeface="微軟正黑體" panose="020B0604030504040204" pitchFamily="34" charset="-120"/>
                <a:cs typeface="Calibri"/>
                <a:sym typeface="Calibri"/>
              </a:rPr>
              <a:t>個：官網、健康</a:t>
            </a:r>
            <a:r>
              <a:rPr lang="en-US" altLang="zh-TW" sz="1200" b="0" i="0" u="none" strike="noStrike" cap="none" dirty="0">
                <a:solidFill>
                  <a:srgbClr val="000000"/>
                </a:solidFill>
                <a:effectLst/>
                <a:latin typeface="微軟正黑體" panose="020B0604030504040204" pitchFamily="34" charset="-120"/>
                <a:ea typeface="微軟正黑體" panose="020B0604030504040204" pitchFamily="34" charset="-120"/>
                <a:cs typeface="Calibri"/>
                <a:sym typeface="Calibri"/>
              </a:rPr>
              <a:t>99+</a:t>
            </a:r>
          </a:p>
          <a:p>
            <a:pPr marL="457200" marR="0" lvl="1" indent="-228600" algn="l" defTabSz="914400" rtl="0" eaLnBrk="1" fontAlgn="ctr" latinLnBrk="0" hangingPunct="1">
              <a:lnSpc>
                <a:spcPct val="100000"/>
              </a:lnSpc>
              <a:spcBef>
                <a:spcPts val="0"/>
              </a:spcBef>
              <a:spcAft>
                <a:spcPts val="0"/>
              </a:spcAft>
              <a:buClr>
                <a:srgbClr val="000000"/>
              </a:buClr>
              <a:buSzPts val="1400"/>
              <a:buFont typeface="Wingdings" panose="05000000000000000000" pitchFamily="2" charset="2"/>
              <a:buAutoNum type="circleNumWdWhitePlain"/>
              <a:tabLst/>
              <a:defRPr/>
            </a:pPr>
            <a:r>
              <a:rPr lang="zh-TW" altLang="en-US" sz="1200" b="0" i="0" u="none" strike="noStrike" cap="none" dirty="0">
                <a:solidFill>
                  <a:srgbClr val="000000"/>
                </a:solidFill>
                <a:effectLst/>
                <a:latin typeface="微軟正黑體" panose="020B0604030504040204" pitchFamily="34" charset="-120"/>
                <a:ea typeface="微軟正黑體" panose="020B0604030504040204" pitchFamily="34" charset="-120"/>
                <a:cs typeface="Calibri"/>
                <a:sym typeface="Calibri"/>
              </a:rPr>
              <a:t>環境部：環境教育探索館</a:t>
            </a:r>
            <a:r>
              <a:rPr lang="en-US" altLang="zh-TW" sz="1200" b="0" i="0" u="none" strike="noStrike" cap="none" dirty="0">
                <a:solidFill>
                  <a:srgbClr val="000000"/>
                </a:solidFill>
                <a:effectLst/>
                <a:latin typeface="微軟正黑體" panose="020B0604030504040204" pitchFamily="34" charset="-120"/>
                <a:ea typeface="微軟正黑體" panose="020B0604030504040204" pitchFamily="34" charset="-120"/>
                <a:cs typeface="Calibri"/>
                <a:sym typeface="Calibri"/>
              </a:rPr>
              <a:t>(</a:t>
            </a:r>
            <a:r>
              <a:rPr lang="zh-TW" altLang="en-US" sz="1200" b="0" i="0" u="none" strike="noStrike" cap="none" dirty="0">
                <a:solidFill>
                  <a:srgbClr val="000000"/>
                </a:solidFill>
                <a:effectLst/>
                <a:latin typeface="微軟正黑體" panose="020B0604030504040204" pitchFamily="34" charset="-120"/>
                <a:ea typeface="微軟正黑體" panose="020B0604030504040204" pitchFamily="34" charset="-120"/>
                <a:cs typeface="Calibri"/>
                <a:sym typeface="Calibri"/>
              </a:rPr>
              <a:t>首惜廚師</a:t>
            </a:r>
            <a:r>
              <a:rPr lang="en-US" altLang="zh-TW" sz="1200" b="0" i="0" u="none" strike="noStrike" cap="none" dirty="0">
                <a:solidFill>
                  <a:srgbClr val="000000"/>
                </a:solidFill>
                <a:effectLst/>
                <a:latin typeface="微軟正黑體" panose="020B0604030504040204" pitchFamily="34" charset="-120"/>
                <a:ea typeface="微軟正黑體" panose="020B0604030504040204" pitchFamily="34" charset="-120"/>
                <a:cs typeface="Calibri"/>
                <a:sym typeface="Calibri"/>
              </a:rPr>
              <a:t>)</a:t>
            </a:r>
          </a:p>
          <a:p>
            <a:pPr marL="342900" marR="0" lvl="0" indent="-342900" algn="just" defTabSz="914400" rtl="0" eaLnBrk="1" fontAlgn="auto" latinLnBrk="0" hangingPunct="1">
              <a:lnSpc>
                <a:spcPct val="100000"/>
              </a:lnSpc>
              <a:spcBef>
                <a:spcPts val="0"/>
              </a:spcBef>
              <a:spcAft>
                <a:spcPts val="0"/>
              </a:spcAft>
              <a:buClr>
                <a:srgbClr val="000000"/>
              </a:buClr>
              <a:buSzPts val="1400"/>
              <a:buFont typeface="+mj-lt"/>
              <a:buAutoNum type="arabicPeriod" startAt="2"/>
              <a:tabLst/>
              <a:defRPr/>
            </a:pPr>
            <a:r>
              <a:rPr lang="zh-TW" altLang="en-US" sz="1200" b="0" i="0" u="none" strike="noStrike" cap="none" dirty="0">
                <a:solidFill>
                  <a:srgbClr val="000000"/>
                </a:solidFill>
                <a:effectLst/>
                <a:latin typeface="微軟正黑體" panose="020B0604030504040204" pitchFamily="34" charset="-120"/>
                <a:ea typeface="微軟正黑體" panose="020B0604030504040204" pitchFamily="34" charset="-120"/>
                <a:cs typeface="+mn-cs"/>
                <a:sym typeface="Arial"/>
              </a:rPr>
              <a:t>意見信箱，已蒐集</a:t>
            </a:r>
            <a:r>
              <a:rPr lang="en-US" altLang="zh-TW" sz="1200" b="0" i="0" u="none" strike="noStrike" cap="none" dirty="0">
                <a:solidFill>
                  <a:srgbClr val="000000"/>
                </a:solidFill>
                <a:effectLst/>
                <a:latin typeface="微軟正黑體" panose="020B0604030504040204" pitchFamily="34" charset="-120"/>
                <a:ea typeface="微軟正黑體" panose="020B0604030504040204" pitchFamily="34" charset="-120"/>
                <a:cs typeface="+mn-cs"/>
                <a:sym typeface="Arial"/>
              </a:rPr>
              <a:t>36</a:t>
            </a:r>
            <a:r>
              <a:rPr lang="zh-TW" altLang="en-US" sz="1200" b="0" i="0" u="none" strike="noStrike" cap="none" dirty="0">
                <a:solidFill>
                  <a:srgbClr val="000000"/>
                </a:solidFill>
                <a:effectLst/>
                <a:latin typeface="微軟正黑體" panose="020B0604030504040204" pitchFamily="34" charset="-120"/>
                <a:ea typeface="微軟正黑體" panose="020B0604030504040204" pitchFamily="34" charset="-120"/>
                <a:cs typeface="+mn-cs"/>
                <a:sym typeface="Arial"/>
              </a:rPr>
              <a:t>則意見：帳號與登入問題有</a:t>
            </a:r>
            <a:r>
              <a:rPr lang="en-US" altLang="zh-TW" sz="1200" b="0" i="0" u="none" strike="noStrike" cap="none" dirty="0">
                <a:solidFill>
                  <a:srgbClr val="000000"/>
                </a:solidFill>
                <a:effectLst/>
                <a:latin typeface="微軟正黑體" panose="020B0604030504040204" pitchFamily="34" charset="-120"/>
                <a:ea typeface="微軟正黑體" panose="020B0604030504040204" pitchFamily="34" charset="-120"/>
                <a:cs typeface="+mn-cs"/>
                <a:sym typeface="Arial"/>
              </a:rPr>
              <a:t>20</a:t>
            </a:r>
            <a:r>
              <a:rPr lang="zh-TW" altLang="en-US" sz="1200" b="0" i="0" u="none" strike="noStrike" cap="none" dirty="0">
                <a:solidFill>
                  <a:srgbClr val="000000"/>
                </a:solidFill>
                <a:effectLst/>
                <a:latin typeface="微軟正黑體" panose="020B0604030504040204" pitchFamily="34" charset="-120"/>
                <a:ea typeface="微軟正黑體" panose="020B0604030504040204" pitchFamily="34" charset="-120"/>
                <a:cs typeface="+mn-cs"/>
                <a:sym typeface="Arial"/>
              </a:rPr>
              <a:t>筆；活動問題諮詢有</a:t>
            </a:r>
            <a:r>
              <a:rPr lang="en-US" altLang="zh-TW" sz="1200" b="0" i="0" u="none" strike="noStrike" cap="none" dirty="0">
                <a:solidFill>
                  <a:srgbClr val="000000"/>
                </a:solidFill>
                <a:effectLst/>
                <a:latin typeface="微軟正黑體" panose="020B0604030504040204" pitchFamily="34" charset="-120"/>
                <a:ea typeface="微軟正黑體" panose="020B0604030504040204" pitchFamily="34" charset="-120"/>
                <a:cs typeface="+mn-cs"/>
                <a:sym typeface="Arial"/>
              </a:rPr>
              <a:t>6</a:t>
            </a:r>
            <a:r>
              <a:rPr lang="zh-TW" altLang="en-US" sz="1200" b="0" i="0" u="none" strike="noStrike" cap="none" dirty="0">
                <a:solidFill>
                  <a:srgbClr val="000000"/>
                </a:solidFill>
                <a:effectLst/>
                <a:latin typeface="微軟正黑體" panose="020B0604030504040204" pitchFamily="34" charset="-120"/>
                <a:ea typeface="微軟正黑體" panose="020B0604030504040204" pitchFamily="34" charset="-120"/>
                <a:cs typeface="+mn-cs"/>
                <a:sym typeface="Arial"/>
              </a:rPr>
              <a:t>筆、推廣合作與授權有</a:t>
            </a:r>
            <a:r>
              <a:rPr lang="en-US" altLang="zh-TW" sz="1200" b="0" i="0" u="none" strike="noStrike" cap="none" dirty="0">
                <a:solidFill>
                  <a:srgbClr val="000000"/>
                </a:solidFill>
                <a:effectLst/>
                <a:latin typeface="微軟正黑體" panose="020B0604030504040204" pitchFamily="34" charset="-120"/>
                <a:ea typeface="微軟正黑體" panose="020B0604030504040204" pitchFamily="34" charset="-120"/>
                <a:cs typeface="+mn-cs"/>
                <a:sym typeface="Arial"/>
              </a:rPr>
              <a:t>6</a:t>
            </a:r>
            <a:r>
              <a:rPr lang="zh-TW" altLang="en-US" sz="1200" b="0" i="0" u="none" strike="noStrike" cap="none" dirty="0">
                <a:solidFill>
                  <a:srgbClr val="000000"/>
                </a:solidFill>
                <a:effectLst/>
                <a:latin typeface="微軟正黑體" panose="020B0604030504040204" pitchFamily="34" charset="-120"/>
                <a:ea typeface="微軟正黑體" panose="020B0604030504040204" pitchFamily="34" charset="-120"/>
                <a:cs typeface="+mn-cs"/>
                <a:sym typeface="Arial"/>
              </a:rPr>
              <a:t>筆；內容品質反應有</a:t>
            </a:r>
            <a:r>
              <a:rPr lang="en-US" altLang="zh-TW" sz="1200" b="0" i="0" u="none" strike="noStrike" cap="none" dirty="0">
                <a:solidFill>
                  <a:srgbClr val="000000"/>
                </a:solidFill>
                <a:effectLst/>
                <a:latin typeface="微軟正黑體" panose="020B0604030504040204" pitchFamily="34" charset="-120"/>
                <a:ea typeface="微軟正黑體" panose="020B0604030504040204" pitchFamily="34" charset="-120"/>
                <a:cs typeface="+mn-cs"/>
                <a:sym typeface="Arial"/>
              </a:rPr>
              <a:t>4</a:t>
            </a:r>
            <a:r>
              <a:rPr lang="zh-TW" altLang="en-US" sz="1200" b="0" i="0" u="none" strike="noStrike" cap="none" dirty="0">
                <a:solidFill>
                  <a:srgbClr val="000000"/>
                </a:solidFill>
                <a:effectLst/>
                <a:latin typeface="微軟正黑體" panose="020B0604030504040204" pitchFamily="34" charset="-120"/>
                <a:ea typeface="微軟正黑體" panose="020B0604030504040204" pitchFamily="34" charset="-120"/>
                <a:cs typeface="+mn-cs"/>
                <a:sym typeface="Arial"/>
              </a:rPr>
              <a:t>筆。</a:t>
            </a:r>
            <a:endParaRPr lang="en-US" altLang="zh-TW" sz="1200" b="0" i="0" u="none" strike="noStrike" cap="none" dirty="0">
              <a:solidFill>
                <a:srgbClr val="000000"/>
              </a:solidFill>
              <a:effectLst/>
              <a:latin typeface="微軟正黑體" panose="020B0604030504040204" pitchFamily="34" charset="-120"/>
              <a:ea typeface="微軟正黑體" panose="020B0604030504040204" pitchFamily="34" charset="-120"/>
              <a:cs typeface="+mn-cs"/>
              <a:sym typeface="Arial"/>
            </a:endParaRPr>
          </a:p>
          <a:p>
            <a:pPr marL="342900" marR="0" lvl="0" indent="-342900" algn="just" defTabSz="914400" rtl="0" eaLnBrk="1" fontAlgn="auto" latinLnBrk="0" hangingPunct="1">
              <a:lnSpc>
                <a:spcPct val="100000"/>
              </a:lnSpc>
              <a:spcBef>
                <a:spcPts val="0"/>
              </a:spcBef>
              <a:spcAft>
                <a:spcPts val="0"/>
              </a:spcAft>
              <a:buClr>
                <a:srgbClr val="000000"/>
              </a:buClr>
              <a:buSzPts val="1400"/>
              <a:buFont typeface="+mj-lt"/>
              <a:buAutoNum type="arabicPeriod" startAt="2"/>
              <a:tabLst/>
              <a:defRPr/>
            </a:pPr>
            <a:r>
              <a:rPr lang="zh-TW" altLang="en-US" sz="1200" b="0" i="0" u="none" strike="noStrike" cap="none" dirty="0">
                <a:solidFill>
                  <a:srgbClr val="000000"/>
                </a:solidFill>
                <a:effectLst/>
                <a:latin typeface="微軟正黑體" panose="020B0604030504040204" pitchFamily="34" charset="-120"/>
                <a:ea typeface="微軟正黑體" panose="020B0604030504040204" pitchFamily="34" charset="-120"/>
                <a:cs typeface="Calibri"/>
                <a:sym typeface="Calibri"/>
              </a:rPr>
              <a:t>線上使用者問卷共</a:t>
            </a:r>
            <a:r>
              <a:rPr lang="en-US" altLang="zh-TW" sz="1200" b="0" i="0" u="none" strike="noStrike" cap="none" dirty="0">
                <a:solidFill>
                  <a:srgbClr val="000000"/>
                </a:solidFill>
                <a:effectLst/>
                <a:latin typeface="微軟正黑體" panose="020B0604030504040204" pitchFamily="34" charset="-120"/>
                <a:ea typeface="微軟正黑體" panose="020B0604030504040204" pitchFamily="34" charset="-120"/>
                <a:cs typeface="Calibri"/>
                <a:sym typeface="Calibri"/>
              </a:rPr>
              <a:t>1982</a:t>
            </a:r>
            <a:r>
              <a:rPr lang="zh-TW" altLang="en-US" sz="1200" b="0" i="0" u="none" strike="noStrike" cap="none" dirty="0">
                <a:solidFill>
                  <a:srgbClr val="000000"/>
                </a:solidFill>
                <a:effectLst/>
                <a:latin typeface="微軟正黑體" panose="020B0604030504040204" pitchFamily="34" charset="-120"/>
                <a:ea typeface="微軟正黑體" panose="020B0604030504040204" pitchFamily="34" charset="-120"/>
                <a:cs typeface="Calibri"/>
                <a:sym typeface="Calibri"/>
              </a:rPr>
              <a:t>份，有效問卷</a:t>
            </a:r>
            <a:r>
              <a:rPr lang="en-US" altLang="zh-TW" sz="1200" b="0" i="0" u="none" strike="noStrike" cap="none" dirty="0">
                <a:solidFill>
                  <a:srgbClr val="000000"/>
                </a:solidFill>
                <a:effectLst/>
                <a:latin typeface="微軟正黑體" panose="020B0604030504040204" pitchFamily="34" charset="-120"/>
                <a:ea typeface="微軟正黑體" panose="020B0604030504040204" pitchFamily="34" charset="-120"/>
                <a:cs typeface="Calibri"/>
                <a:sym typeface="Calibri"/>
              </a:rPr>
              <a:t>1800</a:t>
            </a:r>
            <a:r>
              <a:rPr lang="zh-TW" altLang="en-US" sz="1200" b="0" i="0" u="none" strike="noStrike" cap="none" dirty="0">
                <a:solidFill>
                  <a:srgbClr val="000000"/>
                </a:solidFill>
                <a:effectLst/>
                <a:latin typeface="微軟正黑體" panose="020B0604030504040204" pitchFamily="34" charset="-120"/>
                <a:ea typeface="微軟正黑體" panose="020B0604030504040204" pitchFamily="34" charset="-120"/>
                <a:cs typeface="Calibri"/>
                <a:sym typeface="Calibri"/>
              </a:rPr>
              <a:t>份，滿意</a:t>
            </a:r>
            <a:r>
              <a:rPr lang="en-US" altLang="zh-TW" sz="1200" b="0" i="0" u="none" strike="noStrike" cap="none" dirty="0">
                <a:solidFill>
                  <a:srgbClr val="000000"/>
                </a:solidFill>
                <a:effectLst/>
                <a:latin typeface="微軟正黑體" panose="020B0604030504040204" pitchFamily="34" charset="-120"/>
                <a:ea typeface="微軟正黑體" panose="020B0604030504040204" pitchFamily="34" charset="-120"/>
                <a:cs typeface="Calibri"/>
                <a:sym typeface="Calibri"/>
              </a:rPr>
              <a:t>1686</a:t>
            </a:r>
            <a:r>
              <a:rPr lang="zh-TW" altLang="en-US" sz="1200" b="0" i="0" u="none" strike="noStrike" cap="none" dirty="0">
                <a:solidFill>
                  <a:srgbClr val="000000"/>
                </a:solidFill>
                <a:effectLst/>
                <a:latin typeface="微軟正黑體" panose="020B0604030504040204" pitchFamily="34" charset="-120"/>
                <a:ea typeface="微軟正黑體" panose="020B0604030504040204" pitchFamily="34" charset="-120"/>
                <a:cs typeface="Calibri"/>
                <a:sym typeface="Calibri"/>
              </a:rPr>
              <a:t>份，滿意度</a:t>
            </a:r>
            <a:r>
              <a:rPr lang="en-US" altLang="zh-TW" sz="1200" b="0" i="0" u="none" strike="noStrike" cap="none" dirty="0">
                <a:solidFill>
                  <a:srgbClr val="000000"/>
                </a:solidFill>
                <a:effectLst/>
                <a:latin typeface="微軟正黑體" panose="020B0604030504040204" pitchFamily="34" charset="-120"/>
                <a:ea typeface="微軟正黑體" panose="020B0604030504040204" pitchFamily="34" charset="-120"/>
                <a:cs typeface="Calibri"/>
                <a:sym typeface="Calibri"/>
              </a:rPr>
              <a:t>93.7%</a:t>
            </a:r>
            <a:r>
              <a:rPr lang="zh-TW" altLang="en-US" sz="1200" b="0" i="0" u="none" strike="noStrike" cap="none" dirty="0">
                <a:solidFill>
                  <a:srgbClr val="000000"/>
                </a:solidFill>
                <a:effectLst/>
                <a:latin typeface="微軟正黑體" panose="020B0604030504040204" pitchFamily="34" charset="-120"/>
                <a:ea typeface="微軟正黑體" panose="020B0604030504040204" pitchFamily="34" charset="-120"/>
                <a:cs typeface="Calibri"/>
                <a:sym typeface="Calibri"/>
              </a:rPr>
              <a:t>；食農推廣人員問卷共</a:t>
            </a:r>
            <a:r>
              <a:rPr lang="en-US" altLang="zh-TW" sz="1200" b="0" i="0" u="none" strike="noStrike" cap="none" dirty="0">
                <a:solidFill>
                  <a:srgbClr val="000000"/>
                </a:solidFill>
                <a:effectLst/>
                <a:latin typeface="微軟正黑體" panose="020B0604030504040204" pitchFamily="34" charset="-120"/>
                <a:ea typeface="微軟正黑體" panose="020B0604030504040204" pitchFamily="34" charset="-120"/>
                <a:cs typeface="Calibri"/>
                <a:sym typeface="Calibri"/>
              </a:rPr>
              <a:t>199</a:t>
            </a:r>
            <a:r>
              <a:rPr lang="zh-TW" altLang="en-US" sz="1200" b="0" i="0" u="none" strike="noStrike" cap="none" dirty="0">
                <a:solidFill>
                  <a:srgbClr val="000000"/>
                </a:solidFill>
                <a:effectLst/>
                <a:latin typeface="微軟正黑體" panose="020B0604030504040204" pitchFamily="34" charset="-120"/>
                <a:ea typeface="微軟正黑體" panose="020B0604030504040204" pitchFamily="34" charset="-120"/>
                <a:cs typeface="Calibri"/>
                <a:sym typeface="Calibri"/>
              </a:rPr>
              <a:t>份，有效問卷</a:t>
            </a:r>
            <a:r>
              <a:rPr lang="en-US" altLang="zh-TW" sz="1200" b="0" i="0" u="none" strike="noStrike" cap="none" dirty="0">
                <a:solidFill>
                  <a:srgbClr val="000000"/>
                </a:solidFill>
                <a:effectLst/>
                <a:latin typeface="微軟正黑體" panose="020B0604030504040204" pitchFamily="34" charset="-120"/>
                <a:ea typeface="微軟正黑體" panose="020B0604030504040204" pitchFamily="34" charset="-120"/>
                <a:cs typeface="Calibri"/>
                <a:sym typeface="Calibri"/>
              </a:rPr>
              <a:t>171</a:t>
            </a:r>
            <a:r>
              <a:rPr lang="zh-TW" altLang="en-US" sz="1200" b="0" i="0" u="none" strike="noStrike" cap="none" dirty="0">
                <a:solidFill>
                  <a:srgbClr val="000000"/>
                </a:solidFill>
                <a:effectLst/>
                <a:latin typeface="微軟正黑體" panose="020B0604030504040204" pitchFamily="34" charset="-120"/>
                <a:ea typeface="微軟正黑體" panose="020B0604030504040204" pitchFamily="34" charset="-120"/>
                <a:cs typeface="Calibri"/>
                <a:sym typeface="Calibri"/>
              </a:rPr>
              <a:t>份，滿意</a:t>
            </a:r>
            <a:r>
              <a:rPr lang="en-US" altLang="zh-TW" sz="1200" b="0" i="0" u="none" strike="noStrike" cap="none" dirty="0">
                <a:solidFill>
                  <a:srgbClr val="000000"/>
                </a:solidFill>
                <a:effectLst/>
                <a:latin typeface="微軟正黑體" panose="020B0604030504040204" pitchFamily="34" charset="-120"/>
                <a:ea typeface="微軟正黑體" panose="020B0604030504040204" pitchFamily="34" charset="-120"/>
                <a:cs typeface="Calibri"/>
                <a:sym typeface="Calibri"/>
              </a:rPr>
              <a:t>157</a:t>
            </a:r>
            <a:r>
              <a:rPr lang="zh-TW" altLang="en-US" sz="1200" b="0" i="0" u="none" strike="noStrike" cap="none" dirty="0">
                <a:solidFill>
                  <a:srgbClr val="000000"/>
                </a:solidFill>
                <a:effectLst/>
                <a:latin typeface="微軟正黑體" panose="020B0604030504040204" pitchFamily="34" charset="-120"/>
                <a:ea typeface="微軟正黑體" panose="020B0604030504040204" pitchFamily="34" charset="-120"/>
                <a:cs typeface="Calibri"/>
                <a:sym typeface="Calibri"/>
              </a:rPr>
              <a:t>份，滿意度</a:t>
            </a:r>
            <a:r>
              <a:rPr lang="en-US" altLang="zh-TW" sz="1200" b="0" i="0" u="none" strike="noStrike" cap="none" dirty="0">
                <a:solidFill>
                  <a:srgbClr val="000000"/>
                </a:solidFill>
                <a:effectLst/>
                <a:latin typeface="微軟正黑體" panose="020B0604030504040204" pitchFamily="34" charset="-120"/>
                <a:ea typeface="微軟正黑體" panose="020B0604030504040204" pitchFamily="34" charset="-120"/>
                <a:cs typeface="Calibri"/>
                <a:sym typeface="Calibri"/>
              </a:rPr>
              <a:t>91.8%</a:t>
            </a:r>
            <a:r>
              <a:rPr lang="zh-TW" altLang="en-US" sz="1200" b="0" i="0" u="none" strike="noStrike" cap="none" dirty="0">
                <a:solidFill>
                  <a:srgbClr val="000000"/>
                </a:solidFill>
                <a:effectLst/>
                <a:latin typeface="微軟正黑體" panose="020B0604030504040204" pitchFamily="34" charset="-120"/>
                <a:ea typeface="微軟正黑體" panose="020B0604030504040204" pitchFamily="34" charset="-120"/>
                <a:cs typeface="Calibri"/>
                <a:sym typeface="Calibri"/>
              </a:rPr>
              <a:t>；合併計算滿意度達</a:t>
            </a:r>
            <a:r>
              <a:rPr lang="en-US" altLang="zh-TW" sz="1200" b="0" i="0" u="none" strike="noStrike" cap="none" dirty="0">
                <a:solidFill>
                  <a:srgbClr val="000000"/>
                </a:solidFill>
                <a:effectLst/>
                <a:latin typeface="微軟正黑體" panose="020B0604030504040204" pitchFamily="34" charset="-120"/>
                <a:ea typeface="微軟正黑體" panose="020B0604030504040204" pitchFamily="34" charset="-120"/>
                <a:cs typeface="Calibri"/>
                <a:sym typeface="Calibri"/>
              </a:rPr>
              <a:t>93.5%</a:t>
            </a:r>
            <a:r>
              <a:rPr lang="zh-TW" altLang="en-US" sz="1200" b="0" i="0" u="none" strike="noStrike" cap="none" dirty="0">
                <a:solidFill>
                  <a:srgbClr val="000000"/>
                </a:solidFill>
                <a:effectLst/>
                <a:latin typeface="微軟正黑體" panose="020B0604030504040204" pitchFamily="34" charset="-120"/>
                <a:ea typeface="微軟正黑體" panose="020B0604030504040204" pitchFamily="34" charset="-120"/>
                <a:cs typeface="Calibri"/>
                <a:sym typeface="Calibri"/>
              </a:rPr>
              <a:t>。</a:t>
            </a:r>
            <a:endParaRPr lang="en-US" altLang="zh-TW" sz="1200" b="0" i="0" u="none" strike="noStrike" cap="none" dirty="0">
              <a:solidFill>
                <a:srgbClr val="000000"/>
              </a:solidFill>
              <a:effectLst/>
              <a:latin typeface="微軟正黑體" panose="020B0604030504040204" pitchFamily="34" charset="-120"/>
              <a:ea typeface="微軟正黑體" panose="020B0604030504040204" pitchFamily="34" charset="-120"/>
              <a:cs typeface="Calibri"/>
              <a:sym typeface="Calibri"/>
            </a:endParaRPr>
          </a:p>
          <a:p>
            <a:pPr marL="342900" marR="0" lvl="0" indent="-342900" algn="just" defTabSz="914400" rtl="0" eaLnBrk="1" fontAlgn="auto" latinLnBrk="0" hangingPunct="1">
              <a:lnSpc>
                <a:spcPct val="100000"/>
              </a:lnSpc>
              <a:spcBef>
                <a:spcPts val="0"/>
              </a:spcBef>
              <a:spcAft>
                <a:spcPts val="0"/>
              </a:spcAft>
              <a:buClr>
                <a:srgbClr val="000000"/>
              </a:buClr>
              <a:buSzPts val="1400"/>
              <a:buFont typeface="+mj-lt"/>
              <a:buAutoNum type="arabicPeriod" startAt="2"/>
              <a:tabLst/>
              <a:defRPr/>
            </a:pPr>
            <a:r>
              <a:rPr lang="zh-TW" altLang="en-US" sz="1200" b="0" i="0" u="none" strike="noStrike" cap="none" dirty="0">
                <a:solidFill>
                  <a:srgbClr val="000000"/>
                </a:solidFill>
                <a:effectLst/>
                <a:latin typeface="微軟正黑體" panose="020B0604030504040204" pitchFamily="34" charset="-120"/>
                <a:ea typeface="微軟正黑體" panose="020B0604030504040204" pitchFamily="34" charset="-120"/>
                <a:cs typeface="Calibri"/>
                <a:sym typeface="Calibri"/>
              </a:rPr>
              <a:t>數值統計截至</a:t>
            </a:r>
            <a:r>
              <a:rPr lang="en-US" altLang="zh-TW" sz="1200" b="0" i="0" u="none" strike="noStrike" cap="none" dirty="0">
                <a:solidFill>
                  <a:srgbClr val="000000"/>
                </a:solidFill>
                <a:effectLst/>
                <a:latin typeface="微軟正黑體" panose="020B0604030504040204" pitchFamily="34" charset="-120"/>
                <a:ea typeface="微軟正黑體" panose="020B0604030504040204" pitchFamily="34" charset="-120"/>
                <a:cs typeface="Calibri"/>
                <a:sym typeface="Calibri"/>
              </a:rPr>
              <a:t>113</a:t>
            </a:r>
            <a:r>
              <a:rPr lang="zh-TW" altLang="en-US" sz="1200" b="0" i="0" u="none" strike="noStrike" cap="none" dirty="0">
                <a:solidFill>
                  <a:srgbClr val="000000"/>
                </a:solidFill>
                <a:effectLst/>
                <a:latin typeface="微軟正黑體" panose="020B0604030504040204" pitchFamily="34" charset="-120"/>
                <a:ea typeface="微軟正黑體" panose="020B0604030504040204" pitchFamily="34" charset="-120"/>
                <a:cs typeface="Calibri"/>
                <a:sym typeface="Calibri"/>
              </a:rPr>
              <a:t>年</a:t>
            </a:r>
            <a:r>
              <a:rPr lang="en-US" altLang="zh-TW" sz="1200" b="0" i="0" u="none" strike="noStrike" cap="none" dirty="0">
                <a:solidFill>
                  <a:srgbClr val="000000"/>
                </a:solidFill>
                <a:effectLst/>
                <a:latin typeface="微軟正黑體" panose="020B0604030504040204" pitchFamily="34" charset="-120"/>
                <a:ea typeface="微軟正黑體" panose="020B0604030504040204" pitchFamily="34" charset="-120"/>
                <a:cs typeface="Calibri"/>
                <a:sym typeface="Calibri"/>
              </a:rPr>
              <a:t>10</a:t>
            </a:r>
            <a:r>
              <a:rPr lang="zh-TW" altLang="en-US" sz="1200" b="0" i="0" u="none" strike="noStrike" cap="none" dirty="0">
                <a:solidFill>
                  <a:srgbClr val="000000"/>
                </a:solidFill>
                <a:effectLst/>
                <a:latin typeface="微軟正黑體" panose="020B0604030504040204" pitchFamily="34" charset="-120"/>
                <a:ea typeface="微軟正黑體" panose="020B0604030504040204" pitchFamily="34" charset="-120"/>
                <a:cs typeface="Calibri"/>
                <a:sym typeface="Calibri"/>
              </a:rPr>
              <a:t>月</a:t>
            </a:r>
            <a:r>
              <a:rPr lang="en-US" altLang="zh-TW" sz="1200" b="0" i="0" u="none" strike="noStrike" cap="none" dirty="0">
                <a:solidFill>
                  <a:srgbClr val="000000"/>
                </a:solidFill>
                <a:effectLst/>
                <a:latin typeface="微軟正黑體" panose="020B0604030504040204" pitchFamily="34" charset="-120"/>
                <a:ea typeface="微軟正黑體" panose="020B0604030504040204" pitchFamily="34" charset="-120"/>
                <a:cs typeface="Calibri"/>
                <a:sym typeface="Calibri"/>
              </a:rPr>
              <a:t>23</a:t>
            </a:r>
            <a:r>
              <a:rPr lang="zh-TW" altLang="en-US" sz="1200" b="0" i="0" u="none" strike="noStrike" cap="none" dirty="0">
                <a:solidFill>
                  <a:srgbClr val="000000"/>
                </a:solidFill>
                <a:effectLst/>
                <a:latin typeface="微軟正黑體" panose="020B0604030504040204" pitchFamily="34" charset="-120"/>
                <a:ea typeface="微軟正黑體" panose="020B0604030504040204" pitchFamily="34" charset="-120"/>
                <a:cs typeface="Calibri"/>
                <a:sym typeface="Calibri"/>
              </a:rPr>
              <a:t>日。</a:t>
            </a:r>
            <a:endParaRPr lang="en-US" altLang="zh-TW" sz="1200" b="0" i="0" u="none" strike="noStrike" cap="none" dirty="0">
              <a:solidFill>
                <a:srgbClr val="000000"/>
              </a:solidFill>
              <a:effectLst/>
              <a:latin typeface="微軟正黑體" panose="020B0604030504040204" pitchFamily="34" charset="-120"/>
              <a:ea typeface="微軟正黑體" panose="020B0604030504040204" pitchFamily="34" charset="-120"/>
              <a:cs typeface="Calibri"/>
              <a:sym typeface="Calibri"/>
            </a:endParaRPr>
          </a:p>
          <a:p>
            <a:pPr marL="342900" marR="0" lvl="0" indent="-342900" algn="just" defTabSz="914400" rtl="0" eaLnBrk="1" fontAlgn="auto" latinLnBrk="0" hangingPunct="1">
              <a:lnSpc>
                <a:spcPct val="100000"/>
              </a:lnSpc>
              <a:spcBef>
                <a:spcPts val="0"/>
              </a:spcBef>
              <a:spcAft>
                <a:spcPts val="0"/>
              </a:spcAft>
              <a:buClr>
                <a:srgbClr val="000000"/>
              </a:buClr>
              <a:buSzPts val="1400"/>
              <a:buFont typeface="+mj-lt"/>
              <a:buAutoNum type="arabicPeriod" startAt="2"/>
              <a:tabLst/>
              <a:defRPr/>
            </a:pPr>
            <a:endParaRPr lang="en-US" altLang="zh-TW" sz="1200" b="0" i="0" u="none" strike="noStrike" cap="none" dirty="0">
              <a:solidFill>
                <a:srgbClr val="000000"/>
              </a:solidFill>
              <a:effectLst/>
              <a:latin typeface="微軟正黑體" panose="020B0604030504040204" pitchFamily="34" charset="-120"/>
              <a:ea typeface="微軟正黑體" panose="020B0604030504040204" pitchFamily="34" charset="-120"/>
              <a:cs typeface="Calibri"/>
              <a:sym typeface="Calibri"/>
            </a:endParaRPr>
          </a:p>
          <a:p>
            <a:pPr marL="342900" marR="0" lvl="0" indent="-342900" algn="just" defTabSz="914400" rtl="0" eaLnBrk="1" fontAlgn="auto" latinLnBrk="0" hangingPunct="1">
              <a:lnSpc>
                <a:spcPct val="100000"/>
              </a:lnSpc>
              <a:spcBef>
                <a:spcPts val="0"/>
              </a:spcBef>
              <a:spcAft>
                <a:spcPts val="0"/>
              </a:spcAft>
              <a:buClr>
                <a:srgbClr val="000000"/>
              </a:buClr>
              <a:buSzPts val="1400"/>
              <a:buFont typeface="+mj-lt"/>
              <a:buAutoNum type="arabicPeriod"/>
              <a:tabLst/>
              <a:defRPr/>
            </a:pPr>
            <a:endParaRPr lang="en-US" altLang="zh-TW" sz="1200" b="0" i="0" u="none" strike="noStrike" cap="none" dirty="0">
              <a:solidFill>
                <a:srgbClr val="000000"/>
              </a:solidFill>
              <a:effectLst/>
              <a:latin typeface="微軟正黑體" panose="020B0604030504040204" pitchFamily="34" charset="-120"/>
              <a:ea typeface="微軟正黑體" panose="020B0604030504040204" pitchFamily="34" charset="-120"/>
              <a:cs typeface="Calibri"/>
              <a:sym typeface="Calibri"/>
            </a:endParaRPr>
          </a:p>
          <a:p>
            <a:pPr marL="342900" marR="0" lvl="0" indent="-342900" algn="just" defTabSz="914400" rtl="0" eaLnBrk="1" fontAlgn="auto" latinLnBrk="0" hangingPunct="1">
              <a:lnSpc>
                <a:spcPct val="100000"/>
              </a:lnSpc>
              <a:spcBef>
                <a:spcPts val="0"/>
              </a:spcBef>
              <a:spcAft>
                <a:spcPts val="0"/>
              </a:spcAft>
              <a:buClr>
                <a:srgbClr val="000000"/>
              </a:buClr>
              <a:buSzPts val="1400"/>
              <a:buFont typeface="+mj-lt"/>
              <a:buAutoNum type="arabicPeriod"/>
              <a:tabLst/>
              <a:defRPr/>
            </a:pPr>
            <a:endParaRPr lang="zh-TW" altLang="en-US" sz="1200" b="0" i="0" u="none" strike="noStrike" cap="none" dirty="0">
              <a:solidFill>
                <a:srgbClr val="000000"/>
              </a:solidFill>
              <a:effectLst/>
              <a:latin typeface="微軟正黑體" panose="020B0604030504040204" pitchFamily="34" charset="-120"/>
              <a:ea typeface="微軟正黑體" panose="020B0604030504040204" pitchFamily="34" charset="-120"/>
              <a:cs typeface="Calibri"/>
              <a:sym typeface="Calibri"/>
            </a:endParaRPr>
          </a:p>
          <a:p>
            <a:pPr marL="342900" marR="0" lvl="0" indent="-342900" algn="just" defTabSz="914400" rtl="0" eaLnBrk="1" fontAlgn="auto" latinLnBrk="0" hangingPunct="1">
              <a:lnSpc>
                <a:spcPct val="100000"/>
              </a:lnSpc>
              <a:spcBef>
                <a:spcPts val="0"/>
              </a:spcBef>
              <a:spcAft>
                <a:spcPts val="0"/>
              </a:spcAft>
              <a:buClr>
                <a:srgbClr val="000000"/>
              </a:buClr>
              <a:buSzPts val="1400"/>
              <a:buFont typeface="+mj-lt"/>
              <a:buAutoNum type="arabicPeriod"/>
              <a:tabLst/>
              <a:defRPr/>
            </a:pPr>
            <a:endParaRPr lang="en-US" altLang="zh-TW" sz="1200" b="0" i="0" u="none" strike="noStrike" cap="none" dirty="0">
              <a:solidFill>
                <a:srgbClr val="000000"/>
              </a:solidFill>
              <a:effectLst/>
              <a:latin typeface="微軟正黑體" panose="020B0604030504040204" pitchFamily="34" charset="-120"/>
              <a:ea typeface="微軟正黑體" panose="020B0604030504040204" pitchFamily="34" charset="-120"/>
              <a:cs typeface="Calibri"/>
              <a:sym typeface="Calibri"/>
            </a:endParaRPr>
          </a:p>
          <a:p>
            <a:pPr marL="342900" marR="0" lvl="0" indent="-342900" algn="just" defTabSz="914400" rtl="0" eaLnBrk="1" fontAlgn="auto" latinLnBrk="0" hangingPunct="1">
              <a:lnSpc>
                <a:spcPct val="100000"/>
              </a:lnSpc>
              <a:spcBef>
                <a:spcPts val="0"/>
              </a:spcBef>
              <a:spcAft>
                <a:spcPts val="0"/>
              </a:spcAft>
              <a:buClr>
                <a:srgbClr val="000000"/>
              </a:buClr>
              <a:buSzPts val="1400"/>
              <a:buFont typeface="+mj-lt"/>
              <a:buAutoNum type="arabicPeriod"/>
              <a:tabLst/>
              <a:defRPr/>
            </a:pPr>
            <a:endParaRPr lang="en-US" altLang="zh-TW" dirty="0"/>
          </a:p>
          <a:p>
            <a:pPr marL="342900" marR="0" lvl="0" indent="-342900" algn="just" defTabSz="914400" rtl="0" eaLnBrk="1" fontAlgn="auto" latinLnBrk="0" hangingPunct="1">
              <a:lnSpc>
                <a:spcPct val="100000"/>
              </a:lnSpc>
              <a:spcBef>
                <a:spcPts val="0"/>
              </a:spcBef>
              <a:spcAft>
                <a:spcPts val="0"/>
              </a:spcAft>
              <a:buClr>
                <a:srgbClr val="000000"/>
              </a:buClr>
              <a:buSzPts val="1400"/>
              <a:buFont typeface="+mj-lt"/>
              <a:buAutoNum type="arabicPeriod"/>
              <a:tabLst/>
              <a:defRPr/>
            </a:pPr>
            <a:endParaRPr lang="en-US" altLang="zh-TW" dirty="0"/>
          </a:p>
          <a:p>
            <a:pPr marL="342900" marR="0" lvl="0" indent="-342900" algn="just" defTabSz="914400" rtl="0" eaLnBrk="1" fontAlgn="auto" latinLnBrk="0" hangingPunct="1">
              <a:lnSpc>
                <a:spcPct val="100000"/>
              </a:lnSpc>
              <a:spcBef>
                <a:spcPts val="0"/>
              </a:spcBef>
              <a:spcAft>
                <a:spcPts val="0"/>
              </a:spcAft>
              <a:buClr>
                <a:srgbClr val="000000"/>
              </a:buClr>
              <a:buSzPts val="1400"/>
              <a:buFont typeface="+mj-lt"/>
              <a:buAutoNum type="arabicPeriod"/>
              <a:tabLst/>
              <a:defRPr/>
            </a:pPr>
            <a:endParaRPr lang="en-US" altLang="zh-TW" sz="1200" kern="0" dirty="0">
              <a:effectLst/>
              <a:latin typeface="Times New Roman" panose="02020603050405020304" pitchFamily="18" charset="0"/>
              <a:ea typeface="標楷體" panose="03000509000000000000" pitchFamily="65" charset="-120"/>
            </a:endParaRPr>
          </a:p>
        </p:txBody>
      </p:sp>
      <p:sp>
        <p:nvSpPr>
          <p:cNvPr id="1142" name="Google Shape;1142;p30:notes">
            <a:extLst>
              <a:ext uri="{FF2B5EF4-FFF2-40B4-BE49-F238E27FC236}">
                <a16:creationId xmlns:a16="http://schemas.microsoft.com/office/drawing/2014/main" id="{EAD4E6B0-73F5-32C9-3D4C-2981F4E24008}"/>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570013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0"/>
        <p:cNvGrpSpPr/>
        <p:nvPr/>
      </p:nvGrpSpPr>
      <p:grpSpPr>
        <a:xfrm>
          <a:off x="0" y="0"/>
          <a:ext cx="0" cy="0"/>
          <a:chOff x="0" y="0"/>
          <a:chExt cx="0" cy="0"/>
        </a:xfrm>
      </p:grpSpPr>
      <p:sp>
        <p:nvSpPr>
          <p:cNvPr id="1141" name="Google Shape;1141;p3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342900" marR="0" lvl="0" indent="-342900" algn="just" defTabSz="914400" rtl="0" eaLnBrk="1" fontAlgn="auto" latinLnBrk="0" hangingPunct="1">
              <a:lnSpc>
                <a:spcPct val="100000"/>
              </a:lnSpc>
              <a:spcBef>
                <a:spcPts val="0"/>
              </a:spcBef>
              <a:spcAft>
                <a:spcPts val="0"/>
              </a:spcAft>
              <a:buClr>
                <a:srgbClr val="000000"/>
              </a:buClr>
              <a:buSzPts val="1400"/>
              <a:buFont typeface="+mj-lt"/>
              <a:buAutoNum type="arabicPeriod"/>
              <a:tabLst/>
              <a:defRPr/>
            </a:pPr>
            <a:r>
              <a:rPr lang="zh-TW" altLang="zh-TW" sz="1200" b="0" i="0" u="none" strike="noStrike" cap="none" dirty="0">
                <a:solidFill>
                  <a:schemeClr val="dk1"/>
                </a:solidFill>
                <a:latin typeface="Calibri"/>
                <a:ea typeface="新細明體" panose="02020500000000000000" pitchFamily="18" charset="-120"/>
                <a:cs typeface="Calibri"/>
                <a:sym typeface="Calibri"/>
              </a:rPr>
              <a:t>於</a:t>
            </a:r>
            <a:r>
              <a:rPr lang="en-US" altLang="zh-TW" sz="1200" b="0" i="0" u="none" strike="noStrike" cap="none" dirty="0">
                <a:solidFill>
                  <a:schemeClr val="dk1"/>
                </a:solidFill>
                <a:latin typeface="Calibri"/>
                <a:ea typeface="新細明體" panose="02020500000000000000" pitchFamily="18" charset="-120"/>
                <a:cs typeface="Calibri"/>
                <a:sym typeface="Calibri"/>
              </a:rPr>
              <a:t>7</a:t>
            </a:r>
            <a:r>
              <a:rPr lang="zh-TW" altLang="zh-TW" sz="1200" b="0" i="0" u="none" strike="noStrike" cap="none" dirty="0">
                <a:solidFill>
                  <a:schemeClr val="dk1"/>
                </a:solidFill>
                <a:latin typeface="Calibri"/>
                <a:ea typeface="新細明體" panose="02020500000000000000" pitchFamily="18" charset="-120"/>
                <a:cs typeface="Calibri"/>
                <a:sym typeface="Calibri"/>
              </a:rPr>
              <a:t>月</a:t>
            </a:r>
            <a:r>
              <a:rPr lang="en-US" altLang="zh-TW" sz="1200" b="0" i="0" u="none" strike="noStrike" cap="none" dirty="0">
                <a:solidFill>
                  <a:schemeClr val="dk1"/>
                </a:solidFill>
                <a:latin typeface="Calibri"/>
                <a:ea typeface="新細明體" panose="02020500000000000000" pitchFamily="18" charset="-120"/>
                <a:cs typeface="Calibri"/>
                <a:sym typeface="Calibri"/>
              </a:rPr>
              <a:t>8</a:t>
            </a:r>
            <a:r>
              <a:rPr lang="zh-TW" altLang="zh-TW" sz="1200" b="0" i="0" u="none" strike="noStrike" cap="none" dirty="0">
                <a:solidFill>
                  <a:schemeClr val="dk1"/>
                </a:solidFill>
                <a:latin typeface="Calibri"/>
                <a:ea typeface="新細明體" panose="02020500000000000000" pitchFamily="18" charset="-120"/>
                <a:cs typeface="Calibri"/>
                <a:sym typeface="Calibri"/>
              </a:rPr>
              <a:t>日至</a:t>
            </a:r>
            <a:r>
              <a:rPr lang="en-US" altLang="zh-TW" sz="1200" b="0" i="0" u="none" strike="noStrike" cap="none" dirty="0">
                <a:solidFill>
                  <a:schemeClr val="dk1"/>
                </a:solidFill>
                <a:latin typeface="Calibri"/>
                <a:ea typeface="新細明體" panose="02020500000000000000" pitchFamily="18" charset="-120"/>
                <a:cs typeface="Calibri"/>
                <a:sym typeface="Calibri"/>
              </a:rPr>
              <a:t>8</a:t>
            </a:r>
            <a:r>
              <a:rPr lang="zh-TW" altLang="zh-TW" sz="1200" b="0" i="0" u="none" strike="noStrike" cap="none" dirty="0">
                <a:solidFill>
                  <a:schemeClr val="dk1"/>
                </a:solidFill>
                <a:latin typeface="Calibri"/>
                <a:ea typeface="新細明體" panose="02020500000000000000" pitchFamily="18" charset="-120"/>
                <a:cs typeface="Calibri"/>
                <a:sym typeface="Calibri"/>
              </a:rPr>
              <a:t>月</a:t>
            </a:r>
            <a:r>
              <a:rPr lang="en-US" altLang="zh-TW" sz="1200" b="0" i="0" u="none" strike="noStrike" cap="none" dirty="0">
                <a:solidFill>
                  <a:schemeClr val="dk1"/>
                </a:solidFill>
                <a:latin typeface="Calibri"/>
                <a:ea typeface="新細明體" panose="02020500000000000000" pitchFamily="18" charset="-120"/>
                <a:cs typeface="Calibri"/>
                <a:sym typeface="Calibri"/>
              </a:rPr>
              <a:t>16</a:t>
            </a:r>
            <a:r>
              <a:rPr lang="zh-TW" altLang="zh-TW" sz="1200" b="0" i="0" u="none" strike="noStrike" cap="none" dirty="0">
                <a:solidFill>
                  <a:schemeClr val="dk1"/>
                </a:solidFill>
                <a:latin typeface="Calibri"/>
                <a:ea typeface="新細明體" panose="02020500000000000000" pitchFamily="18" charset="-120"/>
                <a:cs typeface="Calibri"/>
                <a:sym typeface="Calibri"/>
              </a:rPr>
              <a:t>日舉辦</a:t>
            </a:r>
            <a:r>
              <a:rPr lang="zh-TW" altLang="en-US" sz="1200" b="0" i="0" u="none" strike="noStrike" cap="none" dirty="0">
                <a:solidFill>
                  <a:schemeClr val="dk1"/>
                </a:solidFill>
                <a:latin typeface="Calibri"/>
                <a:ea typeface="Microsoft JhengHei"/>
                <a:cs typeface="Calibri"/>
                <a:sym typeface="Microsoft JhengHei"/>
              </a:rPr>
              <a:t>「盛夏食農趣 大富翁遊臺灣」，共三種遊戲</a:t>
            </a:r>
            <a:r>
              <a:rPr lang="en-US" altLang="zh-TW" sz="1200" b="0" i="0" u="none" strike="noStrike" cap="none" dirty="0">
                <a:solidFill>
                  <a:schemeClr val="dk1"/>
                </a:solidFill>
                <a:latin typeface="Calibri"/>
                <a:ea typeface="Microsoft JhengHei"/>
                <a:cs typeface="Calibri"/>
                <a:sym typeface="Microsoft JhengHei"/>
              </a:rPr>
              <a:t>(</a:t>
            </a:r>
            <a:r>
              <a:rPr lang="zh-TW" altLang="en-US" sz="1200" b="0" i="0" u="none" strike="noStrike" cap="none" dirty="0">
                <a:solidFill>
                  <a:schemeClr val="dk1"/>
                </a:solidFill>
                <a:latin typeface="Calibri"/>
                <a:ea typeface="Microsoft JhengHei"/>
                <a:cs typeface="Calibri"/>
                <a:sym typeface="Microsoft JhengHei"/>
              </a:rPr>
              <a:t>大富翁</a:t>
            </a:r>
            <a:r>
              <a:rPr lang="zh-TW" altLang="en-US" sz="1200" b="0" i="0" u="none" strike="noStrike" cap="none" dirty="0">
                <a:solidFill>
                  <a:schemeClr val="dk1"/>
                </a:solidFill>
                <a:latin typeface="Calibri"/>
                <a:cs typeface="Calibri"/>
                <a:sym typeface="Calibri"/>
              </a:rPr>
              <a:t>知識問答、體驗食農任務、加油按讚</a:t>
            </a:r>
            <a:r>
              <a:rPr lang="en-US" altLang="zh-TW" sz="1200" b="0" i="0" u="none" strike="noStrike" cap="none" dirty="0">
                <a:solidFill>
                  <a:schemeClr val="dk1"/>
                </a:solidFill>
                <a:latin typeface="Calibri"/>
                <a:cs typeface="Calibri"/>
                <a:sym typeface="Calibri"/>
              </a:rPr>
              <a:t>)</a:t>
            </a:r>
            <a:r>
              <a:rPr lang="zh-TW" altLang="en-US" sz="1200" b="0" i="0" u="none" strike="noStrike" cap="none" dirty="0">
                <a:solidFill>
                  <a:schemeClr val="dk1"/>
                </a:solidFill>
                <a:latin typeface="Calibri"/>
                <a:ea typeface="Microsoft JhengHei"/>
                <a:cs typeface="Calibri"/>
                <a:sym typeface="Microsoft JhengHei"/>
              </a:rPr>
              <a:t>，大富翁</a:t>
            </a:r>
            <a:r>
              <a:rPr lang="zh-TW" altLang="en-US" sz="1200" b="0" i="0" u="none" strike="noStrike" cap="none" dirty="0">
                <a:solidFill>
                  <a:schemeClr val="dk1"/>
                </a:solidFill>
                <a:latin typeface="Calibri"/>
                <a:cs typeface="Calibri"/>
                <a:sym typeface="Calibri"/>
              </a:rPr>
              <a:t>知識問答有</a:t>
            </a:r>
            <a:r>
              <a:rPr lang="en-US" altLang="zh-TW" sz="1200" b="0" i="0" u="none" strike="noStrike" cap="none" dirty="0">
                <a:solidFill>
                  <a:schemeClr val="dk1"/>
                </a:solidFill>
                <a:latin typeface="Calibri"/>
                <a:ea typeface="Microsoft JhengHei"/>
                <a:cs typeface="Calibri"/>
                <a:sym typeface="Microsoft JhengHei"/>
              </a:rPr>
              <a:t>73,910</a:t>
            </a:r>
            <a:r>
              <a:rPr lang="zh-TW" altLang="en-US" sz="1200" b="0" i="0" u="none" strike="noStrike" cap="none" dirty="0">
                <a:solidFill>
                  <a:schemeClr val="dk1"/>
                </a:solidFill>
                <a:latin typeface="Calibri"/>
                <a:ea typeface="Microsoft JhengHei"/>
                <a:cs typeface="Calibri"/>
                <a:sym typeface="Microsoft JhengHei"/>
              </a:rPr>
              <a:t>人次，參與</a:t>
            </a:r>
            <a:r>
              <a:rPr lang="zh-TW" altLang="en-US" sz="1200" b="0" i="0" u="none" strike="noStrike" cap="none" dirty="0">
                <a:solidFill>
                  <a:schemeClr val="dk1"/>
                </a:solidFill>
                <a:latin typeface="Calibri"/>
                <a:cs typeface="Calibri"/>
                <a:sym typeface="Calibri"/>
              </a:rPr>
              <a:t>食農任務有</a:t>
            </a:r>
            <a:r>
              <a:rPr lang="en-US" altLang="zh-TW" sz="1200" b="0" i="0" u="none" strike="noStrike" cap="none" dirty="0">
                <a:solidFill>
                  <a:schemeClr val="dk1"/>
                </a:solidFill>
                <a:latin typeface="Calibri"/>
                <a:ea typeface="Microsoft JhengHei"/>
                <a:cs typeface="Calibri"/>
                <a:sym typeface="Microsoft JhengHei"/>
              </a:rPr>
              <a:t>6,074</a:t>
            </a:r>
            <a:r>
              <a:rPr lang="zh-TW" altLang="en-US" sz="1200" b="0" i="0" u="none" strike="noStrike" cap="none" dirty="0">
                <a:solidFill>
                  <a:schemeClr val="dk1"/>
                </a:solidFill>
                <a:latin typeface="Calibri"/>
                <a:ea typeface="Microsoft JhengHei"/>
                <a:cs typeface="Calibri"/>
                <a:sym typeface="Microsoft JhengHei"/>
              </a:rPr>
              <a:t>人次，</a:t>
            </a:r>
            <a:r>
              <a:rPr lang="zh-TW" altLang="en-US" sz="1200" b="0" i="0" u="none" strike="noStrike" cap="none" dirty="0">
                <a:solidFill>
                  <a:schemeClr val="dk1"/>
                </a:solidFill>
                <a:latin typeface="Calibri"/>
                <a:cs typeface="Calibri"/>
                <a:sym typeface="Calibri"/>
              </a:rPr>
              <a:t>加油按讚有</a:t>
            </a:r>
            <a:r>
              <a:rPr lang="en-US" altLang="zh-TW" sz="1200" b="0" i="0" u="none" strike="noStrike" cap="none" dirty="0">
                <a:solidFill>
                  <a:schemeClr val="dk1"/>
                </a:solidFill>
                <a:latin typeface="Calibri"/>
                <a:ea typeface="Microsoft JhengHei"/>
                <a:cs typeface="Calibri"/>
                <a:sym typeface="Microsoft JhengHei"/>
              </a:rPr>
              <a:t>25,865</a:t>
            </a:r>
            <a:r>
              <a:rPr lang="zh-TW" altLang="en-US" sz="1200" b="0" i="0" u="none" strike="noStrike" cap="none" dirty="0">
                <a:solidFill>
                  <a:schemeClr val="dk1"/>
                </a:solidFill>
                <a:latin typeface="Calibri"/>
                <a:ea typeface="Microsoft JhengHei"/>
                <a:cs typeface="Calibri"/>
                <a:sym typeface="Microsoft JhengHei"/>
              </a:rPr>
              <a:t>人次，共</a:t>
            </a:r>
            <a:r>
              <a:rPr lang="en-US" altLang="zh-TW" sz="1800" b="0" i="0" u="none" strike="noStrike" dirty="0">
                <a:solidFill>
                  <a:srgbClr val="000000"/>
                </a:solidFill>
                <a:effectLst/>
                <a:latin typeface="Calibri" panose="020F0502020204030204" pitchFamily="34" charset="0"/>
              </a:rPr>
              <a:t>105,849</a:t>
            </a:r>
            <a:r>
              <a:rPr lang="zh-TW" altLang="en-US" sz="1800" b="0" i="0" u="none" strike="noStrike" dirty="0">
                <a:solidFill>
                  <a:srgbClr val="000000"/>
                </a:solidFill>
                <a:effectLst/>
                <a:latin typeface="Calibri" panose="020F0502020204030204" pitchFamily="34" charset="0"/>
              </a:rPr>
              <a:t>人次參與活動</a:t>
            </a:r>
            <a:r>
              <a:rPr lang="en-US" altLang="zh-TW" sz="1200" b="0" i="0" u="none" strike="noStrike" cap="none" dirty="0">
                <a:solidFill>
                  <a:schemeClr val="dk1"/>
                </a:solidFill>
                <a:effectLst/>
                <a:latin typeface="Calibri"/>
                <a:ea typeface="Microsoft JhengHei"/>
                <a:cs typeface="Calibri"/>
                <a:sym typeface="Microsoft JhengHei"/>
              </a:rPr>
              <a:t>(</a:t>
            </a:r>
            <a:r>
              <a:rPr lang="zh-TW" altLang="en-US" sz="1200" b="0" i="0" u="none" strike="noStrike" cap="none" dirty="0">
                <a:solidFill>
                  <a:schemeClr val="dk1"/>
                </a:solidFill>
                <a:latin typeface="Calibri"/>
                <a:ea typeface="Microsoft JhengHei"/>
                <a:cs typeface="Calibri"/>
                <a:sym typeface="Microsoft JhengHei"/>
              </a:rPr>
              <a:t>參與活動不重複人數為</a:t>
            </a:r>
            <a:r>
              <a:rPr lang="en-US" altLang="zh-TW" sz="1200" b="0" i="0" u="none" strike="noStrike" cap="none" dirty="0">
                <a:solidFill>
                  <a:schemeClr val="dk1"/>
                </a:solidFill>
                <a:latin typeface="Calibri"/>
                <a:ea typeface="微軟正黑體" panose="020B0604030504040204" pitchFamily="34" charset="-120"/>
                <a:cs typeface="Calibri"/>
                <a:sym typeface="Calibri"/>
              </a:rPr>
              <a:t>3,546</a:t>
            </a:r>
            <a:r>
              <a:rPr lang="zh-TW" altLang="en-US" sz="1200" b="0" i="0" u="none" strike="noStrike" cap="none" dirty="0">
                <a:solidFill>
                  <a:schemeClr val="dk1"/>
                </a:solidFill>
                <a:latin typeface="Calibri"/>
                <a:ea typeface="微軟正黑體" panose="020B0604030504040204" pitchFamily="34" charset="-120"/>
                <a:cs typeface="Calibri"/>
                <a:sym typeface="Calibri"/>
              </a:rPr>
              <a:t>人</a:t>
            </a:r>
            <a:r>
              <a:rPr lang="en-US" altLang="zh-TW" sz="1200" b="0" i="0" u="none" strike="noStrike" cap="none" dirty="0">
                <a:solidFill>
                  <a:schemeClr val="dk1"/>
                </a:solidFill>
                <a:latin typeface="Calibri"/>
                <a:ea typeface="微軟正黑體" panose="020B0604030504040204" pitchFamily="34" charset="-120"/>
                <a:cs typeface="Calibri"/>
                <a:sym typeface="Calibri"/>
              </a:rPr>
              <a:t>)</a:t>
            </a:r>
          </a:p>
          <a:p>
            <a:pPr marL="342900" marR="0" lvl="0" indent="-342900" algn="just" defTabSz="914400" rtl="0" eaLnBrk="1" fontAlgn="auto" latinLnBrk="0" hangingPunct="1">
              <a:lnSpc>
                <a:spcPct val="100000"/>
              </a:lnSpc>
              <a:spcBef>
                <a:spcPts val="0"/>
              </a:spcBef>
              <a:spcAft>
                <a:spcPts val="0"/>
              </a:spcAft>
              <a:buClr>
                <a:srgbClr val="000000"/>
              </a:buClr>
              <a:buSzPts val="1400"/>
              <a:buFont typeface="+mj-lt"/>
              <a:buAutoNum type="arabicPeriod"/>
              <a:tabLst/>
              <a:defRPr/>
            </a:pPr>
            <a:r>
              <a:rPr lang="zh-TW" altLang="en-US" sz="1200" b="0" i="0" u="none" strike="noStrike" cap="none" dirty="0">
                <a:solidFill>
                  <a:schemeClr val="dk1"/>
                </a:solidFill>
                <a:latin typeface="Calibri"/>
                <a:ea typeface="新細明體" panose="02020500000000000000" pitchFamily="18" charset="-120"/>
                <a:cs typeface="Calibri"/>
                <a:sym typeface="Calibri"/>
              </a:rPr>
              <a:t>於</a:t>
            </a:r>
            <a:r>
              <a:rPr lang="en-US" altLang="zh-TW" sz="1200" b="0" i="0" u="none" strike="noStrike" cap="none" dirty="0">
                <a:solidFill>
                  <a:schemeClr val="dk1"/>
                </a:solidFill>
                <a:latin typeface="Calibri"/>
                <a:ea typeface="新細明體" panose="02020500000000000000" pitchFamily="18" charset="-120"/>
                <a:cs typeface="Calibri"/>
                <a:sym typeface="Calibri"/>
              </a:rPr>
              <a:t>9</a:t>
            </a:r>
            <a:r>
              <a:rPr lang="zh-TW" altLang="zh-TW" sz="1200" b="0" i="0" u="none" strike="noStrike" cap="none" dirty="0">
                <a:solidFill>
                  <a:schemeClr val="dk1"/>
                </a:solidFill>
                <a:latin typeface="Calibri"/>
                <a:ea typeface="新細明體" panose="02020500000000000000" pitchFamily="18" charset="-120"/>
                <a:cs typeface="Calibri"/>
                <a:sym typeface="Calibri"/>
              </a:rPr>
              <a:t>月</a:t>
            </a:r>
            <a:r>
              <a:rPr lang="en-US" altLang="zh-TW" sz="1200" b="0" i="0" u="none" strike="noStrike" cap="none" dirty="0">
                <a:solidFill>
                  <a:schemeClr val="dk1"/>
                </a:solidFill>
                <a:latin typeface="Calibri"/>
                <a:ea typeface="新細明體" panose="02020500000000000000" pitchFamily="18" charset="-120"/>
                <a:cs typeface="Calibri"/>
                <a:sym typeface="Calibri"/>
              </a:rPr>
              <a:t>13</a:t>
            </a:r>
            <a:r>
              <a:rPr lang="zh-TW" altLang="zh-TW" sz="1200" b="0" i="0" u="none" strike="noStrike" cap="none" dirty="0">
                <a:solidFill>
                  <a:schemeClr val="dk1"/>
                </a:solidFill>
                <a:latin typeface="Calibri"/>
                <a:ea typeface="新細明體" panose="02020500000000000000" pitchFamily="18" charset="-120"/>
                <a:cs typeface="Calibri"/>
                <a:sym typeface="Calibri"/>
              </a:rPr>
              <a:t>日至</a:t>
            </a:r>
            <a:r>
              <a:rPr lang="en-US" altLang="zh-TW" sz="1200" b="0" i="0" u="none" strike="noStrike" cap="none" dirty="0">
                <a:solidFill>
                  <a:schemeClr val="dk1"/>
                </a:solidFill>
                <a:latin typeface="Calibri"/>
                <a:ea typeface="新細明體" panose="02020500000000000000" pitchFamily="18" charset="-120"/>
                <a:cs typeface="Calibri"/>
                <a:sym typeface="Calibri"/>
              </a:rPr>
              <a:t>10</a:t>
            </a:r>
            <a:r>
              <a:rPr lang="zh-TW" altLang="zh-TW" sz="1200" b="0" i="0" u="none" strike="noStrike" cap="none" dirty="0">
                <a:solidFill>
                  <a:schemeClr val="dk1"/>
                </a:solidFill>
                <a:latin typeface="Calibri"/>
                <a:ea typeface="新細明體" panose="02020500000000000000" pitchFamily="18" charset="-120"/>
                <a:cs typeface="Calibri"/>
                <a:sym typeface="Calibri"/>
              </a:rPr>
              <a:t>月</a:t>
            </a:r>
            <a:r>
              <a:rPr lang="en-US" altLang="zh-TW" sz="1200" b="0" i="0" u="none" strike="noStrike" cap="none" dirty="0">
                <a:solidFill>
                  <a:schemeClr val="dk1"/>
                </a:solidFill>
                <a:latin typeface="Calibri"/>
                <a:ea typeface="新細明體" panose="02020500000000000000" pitchFamily="18" charset="-120"/>
                <a:cs typeface="Calibri"/>
                <a:sym typeface="Calibri"/>
              </a:rPr>
              <a:t>13</a:t>
            </a:r>
            <a:r>
              <a:rPr lang="zh-TW" altLang="zh-TW" sz="1200" b="0" i="0" u="none" strike="noStrike" cap="none" dirty="0">
                <a:solidFill>
                  <a:schemeClr val="dk1"/>
                </a:solidFill>
                <a:latin typeface="Calibri"/>
                <a:ea typeface="新細明體" panose="02020500000000000000" pitchFamily="18" charset="-120"/>
                <a:cs typeface="Calibri"/>
                <a:sym typeface="Calibri"/>
              </a:rPr>
              <a:t>日舉辦</a:t>
            </a:r>
            <a:r>
              <a:rPr lang="zh-TW" altLang="en-US" sz="1200" b="0" i="0" u="none" strike="noStrike" cap="none" dirty="0">
                <a:solidFill>
                  <a:schemeClr val="dk1"/>
                </a:solidFill>
                <a:latin typeface="Calibri"/>
                <a:ea typeface="Microsoft JhengHei"/>
                <a:cs typeface="Calibri"/>
                <a:sym typeface="Microsoft JhengHei"/>
              </a:rPr>
              <a:t>「產地到餐桌小旅行 集章大挑戰」</a:t>
            </a:r>
            <a:r>
              <a:rPr lang="zh-TW" altLang="en-US" sz="1200" b="0" i="0" u="none" strike="noStrike" cap="none" dirty="0">
                <a:solidFill>
                  <a:schemeClr val="dk1"/>
                </a:solidFill>
                <a:latin typeface="Calibri"/>
                <a:cs typeface="Calibri"/>
                <a:sym typeface="Calibri"/>
              </a:rPr>
              <a:t> </a:t>
            </a:r>
            <a:r>
              <a:rPr lang="zh-TW" altLang="en-US" sz="1200" b="0" i="0" u="none" strike="noStrike" cap="none" dirty="0">
                <a:solidFill>
                  <a:schemeClr val="dk1"/>
                </a:solidFill>
                <a:latin typeface="Calibri"/>
                <a:ea typeface="Microsoft JhengHei"/>
                <a:cs typeface="Calibri"/>
                <a:sym typeface="Microsoft JhengHei"/>
              </a:rPr>
              <a:t>，共三種遊戲</a:t>
            </a:r>
            <a:r>
              <a:rPr lang="en-US" altLang="zh-TW" sz="1200" b="0" i="0" u="none" strike="noStrike" cap="none" dirty="0">
                <a:solidFill>
                  <a:schemeClr val="dk1"/>
                </a:solidFill>
                <a:latin typeface="Calibri"/>
                <a:cs typeface="Calibri"/>
                <a:sym typeface="Calibri"/>
              </a:rPr>
              <a:t>(</a:t>
            </a:r>
            <a:r>
              <a:rPr lang="zh-TW" altLang="en-US" sz="1200" b="0" i="0" u="none" strike="noStrike" cap="none" dirty="0">
                <a:solidFill>
                  <a:schemeClr val="dk1"/>
                </a:solidFill>
                <a:latin typeface="Calibri"/>
                <a:ea typeface="新細明體" panose="02020500000000000000" pitchFamily="18" charset="-120"/>
                <a:cs typeface="Calibri"/>
                <a:sym typeface="Calibri"/>
              </a:rPr>
              <a:t>集章大挑戰、捉迷藏大挑戰、每日簽到</a:t>
            </a:r>
            <a:r>
              <a:rPr lang="en-US" altLang="zh-TW" sz="1200" b="0" i="0" u="none" strike="noStrike" cap="none" dirty="0">
                <a:solidFill>
                  <a:schemeClr val="dk1"/>
                </a:solidFill>
                <a:latin typeface="Calibri"/>
                <a:ea typeface="新細明體" panose="02020500000000000000" pitchFamily="18" charset="-120"/>
                <a:cs typeface="Calibri"/>
                <a:sym typeface="Calibri"/>
              </a:rPr>
              <a:t>)</a:t>
            </a:r>
            <a:r>
              <a:rPr lang="zh-TW" altLang="en-US" sz="1200" b="0" i="0" u="none" strike="noStrike" cap="none" dirty="0">
                <a:solidFill>
                  <a:schemeClr val="dk1"/>
                </a:solidFill>
                <a:latin typeface="Calibri"/>
                <a:ea typeface="Microsoft JhengHei"/>
                <a:cs typeface="Calibri"/>
                <a:sym typeface="Microsoft JhengHei"/>
              </a:rPr>
              <a:t>，</a:t>
            </a:r>
            <a:r>
              <a:rPr lang="zh-TW" altLang="en-US" sz="1200" b="0" i="0" u="none" strike="noStrike" cap="none" dirty="0">
                <a:solidFill>
                  <a:schemeClr val="dk1"/>
                </a:solidFill>
                <a:latin typeface="Calibri"/>
                <a:ea typeface="新細明體" panose="02020500000000000000" pitchFamily="18" charset="-120"/>
                <a:cs typeface="Calibri"/>
                <a:sym typeface="Calibri"/>
              </a:rPr>
              <a:t>集章大挑戰有</a:t>
            </a:r>
            <a:r>
              <a:rPr lang="en-US" altLang="zh-TW" sz="1200" b="0" i="0" u="none" strike="noStrike" cap="none" dirty="0">
                <a:solidFill>
                  <a:schemeClr val="dk1"/>
                </a:solidFill>
                <a:latin typeface="Calibri"/>
                <a:ea typeface="Microsoft JhengHei"/>
                <a:cs typeface="Calibri"/>
                <a:sym typeface="Microsoft JhengHei"/>
              </a:rPr>
              <a:t>35,207</a:t>
            </a:r>
            <a:r>
              <a:rPr lang="zh-TW" altLang="en-US" sz="1200" b="0" i="0" u="none" strike="noStrike" cap="none" dirty="0">
                <a:solidFill>
                  <a:schemeClr val="dk1"/>
                </a:solidFill>
                <a:latin typeface="Calibri"/>
                <a:ea typeface="Microsoft JhengHei"/>
                <a:cs typeface="Calibri"/>
                <a:sym typeface="Microsoft JhengHei"/>
              </a:rPr>
              <a:t>人次，</a:t>
            </a:r>
            <a:r>
              <a:rPr lang="zh-TW" altLang="en-US" sz="1200" b="0" i="0" u="none" strike="noStrike" cap="none" dirty="0">
                <a:solidFill>
                  <a:schemeClr val="dk1"/>
                </a:solidFill>
                <a:latin typeface="Calibri"/>
                <a:ea typeface="新細明體" panose="02020500000000000000" pitchFamily="18" charset="-120"/>
                <a:cs typeface="Calibri"/>
                <a:sym typeface="Calibri"/>
              </a:rPr>
              <a:t>捉迷藏大挑戰有</a:t>
            </a:r>
            <a:r>
              <a:rPr lang="en-US" altLang="zh-TW" sz="1200" b="0" i="0" u="none" strike="noStrike" cap="none" dirty="0">
                <a:solidFill>
                  <a:schemeClr val="dk1"/>
                </a:solidFill>
                <a:latin typeface="Calibri"/>
                <a:ea typeface="Microsoft JhengHei"/>
                <a:cs typeface="Calibri"/>
                <a:sym typeface="Microsoft JhengHei"/>
              </a:rPr>
              <a:t>85,762</a:t>
            </a:r>
            <a:r>
              <a:rPr lang="zh-TW" altLang="en-US" sz="1200" b="0" i="0" u="none" strike="noStrike" cap="none" dirty="0">
                <a:solidFill>
                  <a:schemeClr val="dk1"/>
                </a:solidFill>
                <a:latin typeface="Calibri"/>
                <a:ea typeface="Microsoft JhengHei"/>
                <a:cs typeface="Calibri"/>
                <a:sym typeface="Microsoft JhengHei"/>
              </a:rPr>
              <a:t>人次，簽到有</a:t>
            </a:r>
            <a:r>
              <a:rPr lang="en-US" altLang="zh-TW" sz="1200" b="0" i="0" u="none" strike="noStrike" cap="none" dirty="0">
                <a:solidFill>
                  <a:schemeClr val="dk1"/>
                </a:solidFill>
                <a:latin typeface="Calibri"/>
                <a:ea typeface="Microsoft JhengHei"/>
                <a:cs typeface="Calibri"/>
                <a:sym typeface="Microsoft JhengHei"/>
              </a:rPr>
              <a:t>36,078</a:t>
            </a:r>
            <a:r>
              <a:rPr lang="zh-TW" altLang="en-US" sz="1200" b="0" i="0" u="none" strike="noStrike" cap="none" dirty="0">
                <a:solidFill>
                  <a:schemeClr val="dk1"/>
                </a:solidFill>
                <a:latin typeface="Calibri"/>
                <a:ea typeface="Microsoft JhengHei"/>
                <a:cs typeface="Calibri"/>
                <a:sym typeface="Microsoft JhengHei"/>
              </a:rPr>
              <a:t>人次，共</a:t>
            </a:r>
            <a:r>
              <a:rPr lang="en-US" altLang="zh-TW" sz="1800" b="0" i="0" u="none" strike="noStrike" dirty="0">
                <a:solidFill>
                  <a:srgbClr val="000000"/>
                </a:solidFill>
                <a:effectLst/>
                <a:latin typeface="微軟正黑體" panose="020B0604030504040204" pitchFamily="34" charset="-120"/>
                <a:ea typeface="微軟正黑體" panose="020B0604030504040204" pitchFamily="34" charset="-120"/>
              </a:rPr>
              <a:t>157,047</a:t>
            </a:r>
            <a:r>
              <a:rPr lang="zh-TW" altLang="en-US" sz="1200" b="0" i="0" u="none" strike="noStrike" dirty="0">
                <a:solidFill>
                  <a:srgbClr val="000000"/>
                </a:solidFill>
                <a:effectLst/>
                <a:latin typeface="Calibri" panose="020F0502020204030204" pitchFamily="34" charset="0"/>
              </a:rPr>
              <a:t>人次參與活動</a:t>
            </a:r>
            <a:r>
              <a:rPr lang="en-US" altLang="zh-TW" sz="1200" b="0" i="0" u="none" strike="noStrike" dirty="0">
                <a:solidFill>
                  <a:srgbClr val="000000"/>
                </a:solidFill>
                <a:effectLst/>
                <a:latin typeface="Calibri" panose="020F0502020204030204" pitchFamily="34" charset="0"/>
              </a:rPr>
              <a:t>(</a:t>
            </a:r>
            <a:r>
              <a:rPr lang="zh-TW" altLang="en-US" sz="1200" b="0" i="0" u="none" strike="noStrike" cap="none" dirty="0">
                <a:solidFill>
                  <a:schemeClr val="dk1"/>
                </a:solidFill>
                <a:latin typeface="Calibri"/>
                <a:ea typeface="Microsoft JhengHei"/>
                <a:cs typeface="Calibri"/>
                <a:sym typeface="Microsoft JhengHei"/>
              </a:rPr>
              <a:t>參與活動不重複人數為</a:t>
            </a:r>
            <a:r>
              <a:rPr lang="en-US" altLang="zh-TW" sz="1200" b="0" i="0" u="none" strike="noStrike" cap="none" dirty="0">
                <a:solidFill>
                  <a:schemeClr val="dk1"/>
                </a:solidFill>
                <a:latin typeface="Calibri"/>
                <a:ea typeface="Microsoft JhengHei"/>
                <a:cs typeface="Calibri"/>
                <a:sym typeface="Microsoft JhengHei"/>
              </a:rPr>
              <a:t>4,060</a:t>
            </a:r>
            <a:r>
              <a:rPr lang="zh-TW" altLang="en-US" sz="1200" b="0" i="0" u="none" strike="noStrike" cap="none" dirty="0">
                <a:solidFill>
                  <a:schemeClr val="dk1"/>
                </a:solidFill>
                <a:latin typeface="Calibri"/>
                <a:ea typeface="Microsoft JhengHei"/>
                <a:cs typeface="Calibri"/>
                <a:sym typeface="Microsoft JhengHei"/>
              </a:rPr>
              <a:t>人</a:t>
            </a:r>
            <a:r>
              <a:rPr lang="en-US" altLang="zh-TW" sz="1200" b="0" i="0" u="none" strike="noStrike" cap="none" dirty="0">
                <a:solidFill>
                  <a:schemeClr val="dk1"/>
                </a:solidFill>
                <a:latin typeface="Calibri"/>
                <a:ea typeface="Microsoft JhengHei"/>
                <a:cs typeface="Calibri"/>
                <a:sym typeface="Microsoft JhengHei"/>
              </a:rPr>
              <a:t>)</a:t>
            </a:r>
          </a:p>
          <a:p>
            <a:pPr marL="342900" marR="0" lvl="0" indent="-342900" algn="just" defTabSz="914400" rtl="0" eaLnBrk="1" fontAlgn="auto" latinLnBrk="0" hangingPunct="1">
              <a:lnSpc>
                <a:spcPct val="100000"/>
              </a:lnSpc>
              <a:spcBef>
                <a:spcPts val="0"/>
              </a:spcBef>
              <a:spcAft>
                <a:spcPts val="0"/>
              </a:spcAft>
              <a:buClr>
                <a:srgbClr val="000000"/>
              </a:buClr>
              <a:buSzPts val="1400"/>
              <a:buFont typeface="+mj-lt"/>
              <a:buAutoNum type="arabicPeriod"/>
              <a:tabLst/>
              <a:defRPr/>
            </a:pPr>
            <a:endParaRPr lang="en-US" altLang="zh-TW" sz="1200" b="0" i="0" u="none" strike="noStrike" cap="none" dirty="0">
              <a:solidFill>
                <a:schemeClr val="dk1"/>
              </a:solidFill>
              <a:latin typeface="Calibri"/>
              <a:ea typeface="Microsoft JhengHei"/>
              <a:cs typeface="Calibri"/>
              <a:sym typeface="Microsoft JhengHei"/>
            </a:endParaRPr>
          </a:p>
        </p:txBody>
      </p:sp>
      <p:sp>
        <p:nvSpPr>
          <p:cNvPr id="1142" name="Google Shape;1142;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3407962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8"/>
        <p:cNvGrpSpPr/>
        <p:nvPr/>
      </p:nvGrpSpPr>
      <p:grpSpPr>
        <a:xfrm>
          <a:off x="0" y="0"/>
          <a:ext cx="0" cy="0"/>
          <a:chOff x="0" y="0"/>
          <a:chExt cx="0" cy="0"/>
        </a:xfrm>
      </p:grpSpPr>
      <p:sp>
        <p:nvSpPr>
          <p:cNvPr id="1159" name="Google Shape;1159;p3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zh-TW" altLang="en-US" dirty="0"/>
              <a:t>優化與擴增前後臺功能以符合食農教育法精神與提供更便利的功能以提高使用率</a:t>
            </a:r>
          </a:p>
        </p:txBody>
      </p:sp>
      <p:sp>
        <p:nvSpPr>
          <p:cNvPr id="1160" name="Google Shape;1160;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標題及內容" type="obj">
  <p:cSld name="OBJECT">
    <p:spTree>
      <p:nvGrpSpPr>
        <p:cNvPr id="1" name="Shape 15"/>
        <p:cNvGrpSpPr/>
        <p:nvPr/>
      </p:nvGrpSpPr>
      <p:grpSpPr>
        <a:xfrm>
          <a:off x="0" y="0"/>
          <a:ext cx="0" cy="0"/>
          <a:chOff x="0" y="0"/>
          <a:chExt cx="0" cy="0"/>
        </a:xfrm>
      </p:grpSpPr>
      <p:sp>
        <p:nvSpPr>
          <p:cNvPr id="16" name="Google Shape;16;p13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13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 name="Google Shape;18;p13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13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1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標題及直排文字" type="vertTx">
  <p:cSld name="VERTICAL_TEXT">
    <p:spTree>
      <p:nvGrpSpPr>
        <p:cNvPr id="1" name="Shape 81"/>
        <p:cNvGrpSpPr/>
        <p:nvPr/>
      </p:nvGrpSpPr>
      <p:grpSpPr>
        <a:xfrm>
          <a:off x="0" y="0"/>
          <a:ext cx="0" cy="0"/>
          <a:chOff x="0" y="0"/>
          <a:chExt cx="0" cy="0"/>
        </a:xfrm>
      </p:grpSpPr>
      <p:sp>
        <p:nvSpPr>
          <p:cNvPr id="82" name="Google Shape;82;p15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153"/>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4" name="Google Shape;84;p15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5" name="Google Shape;85;p15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6" name="Google Shape;86;p15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直排標題及文字" type="vertTitleAndTx">
  <p:cSld name="VERTICAL_TITLE_AND_VERTICAL_TEXT">
    <p:spTree>
      <p:nvGrpSpPr>
        <p:cNvPr id="1" name="Shape 87"/>
        <p:cNvGrpSpPr/>
        <p:nvPr/>
      </p:nvGrpSpPr>
      <p:grpSpPr>
        <a:xfrm>
          <a:off x="0" y="0"/>
          <a:ext cx="0" cy="0"/>
          <a:chOff x="0" y="0"/>
          <a:chExt cx="0" cy="0"/>
        </a:xfrm>
      </p:grpSpPr>
      <p:sp>
        <p:nvSpPr>
          <p:cNvPr id="88" name="Google Shape;88;p154"/>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9" name="Google Shape;89;p154"/>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0" name="Google Shape;90;p15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1" name="Google Shape;91;p15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2" name="Google Shape;92;p15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空白">
  <p:cSld name="空白">
    <p:spTree>
      <p:nvGrpSpPr>
        <p:cNvPr id="1" name="Shape 21"/>
        <p:cNvGrpSpPr/>
        <p:nvPr/>
      </p:nvGrpSpPr>
      <p:grpSpPr>
        <a:xfrm>
          <a:off x="0" y="0"/>
          <a:ext cx="0" cy="0"/>
          <a:chOff x="0" y="0"/>
          <a:chExt cx="0" cy="0"/>
        </a:xfrm>
      </p:grpSpPr>
      <p:sp>
        <p:nvSpPr>
          <p:cNvPr id="22" name="Google Shape;22;p137"/>
          <p:cNvSpPr/>
          <p:nvPr/>
        </p:nvSpPr>
        <p:spPr>
          <a:xfrm flipH="1">
            <a:off x="0" y="-15733"/>
            <a:ext cx="12192000" cy="628475"/>
          </a:xfrm>
          <a:prstGeom prst="rect">
            <a:avLst/>
          </a:prstGeom>
          <a:solidFill>
            <a:srgbClr val="3870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3" name="Google Shape;23;p137"/>
          <p:cNvSpPr/>
          <p:nvPr/>
        </p:nvSpPr>
        <p:spPr>
          <a:xfrm>
            <a:off x="0" y="611183"/>
            <a:ext cx="12192000" cy="317391"/>
          </a:xfrm>
          <a:prstGeom prst="rect">
            <a:avLst/>
          </a:prstGeom>
          <a:solidFill>
            <a:srgbClr val="E1DCB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4" name="Google Shape;24;p13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13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13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zh-TW"/>
              <a:t>‹#›</a:t>
            </a:fld>
            <a:endParaRPr/>
          </a:p>
        </p:txBody>
      </p:sp>
      <p:cxnSp>
        <p:nvCxnSpPr>
          <p:cNvPr id="27" name="Google Shape;27;p137"/>
          <p:cNvCxnSpPr/>
          <p:nvPr/>
        </p:nvCxnSpPr>
        <p:spPr>
          <a:xfrm>
            <a:off x="4038600" y="298504"/>
            <a:ext cx="4694548" cy="0"/>
          </a:xfrm>
          <a:prstGeom prst="straightConnector1">
            <a:avLst/>
          </a:prstGeom>
          <a:noFill/>
          <a:ln w="9525" cap="flat" cmpd="sng">
            <a:solidFill>
              <a:schemeClr val="lt1"/>
            </a:solidFill>
            <a:prstDash val="dot"/>
            <a:miter lim="800000"/>
            <a:headEnd type="none" w="sm" len="sm"/>
            <a:tailEnd type="triangle" w="med" len="med"/>
          </a:ln>
        </p:spPr>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只有標題">
  <p:cSld name="只有標題">
    <p:spTree>
      <p:nvGrpSpPr>
        <p:cNvPr id="1" name="Shape 28"/>
        <p:cNvGrpSpPr/>
        <p:nvPr/>
      </p:nvGrpSpPr>
      <p:grpSpPr>
        <a:xfrm>
          <a:off x="0" y="0"/>
          <a:ext cx="0" cy="0"/>
          <a:chOff x="0" y="0"/>
          <a:chExt cx="0" cy="0"/>
        </a:xfrm>
      </p:grpSpPr>
      <p:sp>
        <p:nvSpPr>
          <p:cNvPr id="29" name="Google Shape;29;p138"/>
          <p:cNvSpPr/>
          <p:nvPr/>
        </p:nvSpPr>
        <p:spPr>
          <a:xfrm>
            <a:off x="0" y="0"/>
            <a:ext cx="12192000" cy="688157"/>
          </a:xfrm>
          <a:prstGeom prst="rect">
            <a:avLst/>
          </a:prstGeom>
          <a:solidFill>
            <a:srgbClr val="E1DCB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cxnSp>
        <p:nvCxnSpPr>
          <p:cNvPr id="30" name="Google Shape;30;p138"/>
          <p:cNvCxnSpPr/>
          <p:nvPr/>
        </p:nvCxnSpPr>
        <p:spPr>
          <a:xfrm>
            <a:off x="5401559" y="320511"/>
            <a:ext cx="3487917" cy="0"/>
          </a:xfrm>
          <a:prstGeom prst="straightConnector1">
            <a:avLst/>
          </a:prstGeom>
          <a:noFill/>
          <a:ln w="9525" cap="flat" cmpd="sng">
            <a:solidFill>
              <a:srgbClr val="387026"/>
            </a:solidFill>
            <a:prstDash val="dot"/>
            <a:miter lim="800000"/>
            <a:headEnd type="none" w="sm" len="sm"/>
            <a:tailEnd type="triangle" w="med" len="med"/>
          </a:ln>
        </p:spPr>
      </p:cxnSp>
      <p:cxnSp>
        <p:nvCxnSpPr>
          <p:cNvPr id="31" name="Google Shape;31;p138"/>
          <p:cNvCxnSpPr/>
          <p:nvPr/>
        </p:nvCxnSpPr>
        <p:spPr>
          <a:xfrm>
            <a:off x="0" y="688157"/>
            <a:ext cx="12192000" cy="0"/>
          </a:xfrm>
          <a:prstGeom prst="straightConnector1">
            <a:avLst/>
          </a:prstGeom>
          <a:noFill/>
          <a:ln w="38100" cap="flat" cmpd="sng">
            <a:solidFill>
              <a:srgbClr val="387026"/>
            </a:solidFill>
            <a:prstDash val="solid"/>
            <a:miter lim="800000"/>
            <a:headEnd type="none" w="sm" len="sm"/>
            <a:tailEnd type="none" w="sm" len="sm"/>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標題投影片" type="title">
  <p:cSld name="TITLE">
    <p:spTree>
      <p:nvGrpSpPr>
        <p:cNvPr id="1" name="Shape 39"/>
        <p:cNvGrpSpPr/>
        <p:nvPr/>
      </p:nvGrpSpPr>
      <p:grpSpPr>
        <a:xfrm>
          <a:off x="0" y="0"/>
          <a:ext cx="0" cy="0"/>
          <a:chOff x="0" y="0"/>
          <a:chExt cx="0" cy="0"/>
        </a:xfrm>
      </p:grpSpPr>
      <p:sp>
        <p:nvSpPr>
          <p:cNvPr id="40" name="Google Shape;40;p147"/>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Arial"/>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147"/>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42" name="Google Shape;42;p14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14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14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章節標題" type="secHead">
  <p:cSld name="SECTION_HEADER">
    <p:spTree>
      <p:nvGrpSpPr>
        <p:cNvPr id="1" name="Shape 45"/>
        <p:cNvGrpSpPr/>
        <p:nvPr/>
      </p:nvGrpSpPr>
      <p:grpSpPr>
        <a:xfrm>
          <a:off x="0" y="0"/>
          <a:ext cx="0" cy="0"/>
          <a:chOff x="0" y="0"/>
          <a:chExt cx="0" cy="0"/>
        </a:xfrm>
      </p:grpSpPr>
      <p:sp>
        <p:nvSpPr>
          <p:cNvPr id="46" name="Google Shape;46;p148"/>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Arial"/>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148"/>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48" name="Google Shape;48;p14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14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14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兩個內容" type="twoObj">
  <p:cSld name="TWO_OBJECTS">
    <p:spTree>
      <p:nvGrpSpPr>
        <p:cNvPr id="1" name="Shape 51"/>
        <p:cNvGrpSpPr/>
        <p:nvPr/>
      </p:nvGrpSpPr>
      <p:grpSpPr>
        <a:xfrm>
          <a:off x="0" y="0"/>
          <a:ext cx="0" cy="0"/>
          <a:chOff x="0" y="0"/>
          <a:chExt cx="0" cy="0"/>
        </a:xfrm>
      </p:grpSpPr>
      <p:sp>
        <p:nvSpPr>
          <p:cNvPr id="52" name="Google Shape;52;p14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149"/>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4" name="Google Shape;54;p149"/>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5" name="Google Shape;55;p14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14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14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比較" type="twoTxTwoObj">
  <p:cSld name="TWO_OBJECTS_WITH_TEXT">
    <p:spTree>
      <p:nvGrpSpPr>
        <p:cNvPr id="1" name="Shape 58"/>
        <p:cNvGrpSpPr/>
        <p:nvPr/>
      </p:nvGrpSpPr>
      <p:grpSpPr>
        <a:xfrm>
          <a:off x="0" y="0"/>
          <a:ext cx="0" cy="0"/>
          <a:chOff x="0" y="0"/>
          <a:chExt cx="0" cy="0"/>
        </a:xfrm>
      </p:grpSpPr>
      <p:sp>
        <p:nvSpPr>
          <p:cNvPr id="59" name="Google Shape;59;p150"/>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150"/>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61" name="Google Shape;61;p150"/>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2" name="Google Shape;62;p150"/>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63" name="Google Shape;63;p150"/>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4" name="Google Shape;64;p15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15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15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含輔助字幕的內容" type="objTx">
  <p:cSld name="OBJECT_WITH_CAPTION_TEXT">
    <p:spTree>
      <p:nvGrpSpPr>
        <p:cNvPr id="1" name="Shape 67"/>
        <p:cNvGrpSpPr/>
        <p:nvPr/>
      </p:nvGrpSpPr>
      <p:grpSpPr>
        <a:xfrm>
          <a:off x="0" y="0"/>
          <a:ext cx="0" cy="0"/>
          <a:chOff x="0" y="0"/>
          <a:chExt cx="0" cy="0"/>
        </a:xfrm>
      </p:grpSpPr>
      <p:sp>
        <p:nvSpPr>
          <p:cNvPr id="68" name="Google Shape;68;p15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Arial"/>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9" name="Google Shape;69;p151"/>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70" name="Google Shape;70;p151"/>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1" name="Google Shape;71;p15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15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15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含輔助字幕的圖片" type="picTx">
  <p:cSld name="PICTURE_WITH_CAPTION_TEXT">
    <p:spTree>
      <p:nvGrpSpPr>
        <p:cNvPr id="1" name="Shape 74"/>
        <p:cNvGrpSpPr/>
        <p:nvPr/>
      </p:nvGrpSpPr>
      <p:grpSpPr>
        <a:xfrm>
          <a:off x="0" y="0"/>
          <a:ext cx="0" cy="0"/>
          <a:chOff x="0" y="0"/>
          <a:chExt cx="0" cy="0"/>
        </a:xfrm>
      </p:grpSpPr>
      <p:sp>
        <p:nvSpPr>
          <p:cNvPr id="75" name="Google Shape;75;p15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Arial"/>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152"/>
          <p:cNvSpPr>
            <a:spLocks noGrp="1"/>
          </p:cNvSpPr>
          <p:nvPr>
            <p:ph type="pic" idx="2"/>
          </p:nvPr>
        </p:nvSpPr>
        <p:spPr>
          <a:xfrm>
            <a:off x="5183188" y="987425"/>
            <a:ext cx="6172200" cy="4873625"/>
          </a:xfrm>
          <a:prstGeom prst="rect">
            <a:avLst/>
          </a:prstGeom>
          <a:noFill/>
          <a:ln>
            <a:noFill/>
          </a:ln>
        </p:spPr>
      </p:sp>
      <p:sp>
        <p:nvSpPr>
          <p:cNvPr id="77" name="Google Shape;77;p152"/>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8" name="Google Shape;78;p15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15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15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zh-TW"/>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3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3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2" name="Google Shape;12;p1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3" name="Google Shape;13;p1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4" name="Google Shape;14;p1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zh-TW"/>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33"/>
        <p:cNvGrpSpPr/>
        <p:nvPr/>
      </p:nvGrpSpPr>
      <p:grpSpPr>
        <a:xfrm>
          <a:off x="0" y="0"/>
          <a:ext cx="0" cy="0"/>
          <a:chOff x="0" y="0"/>
          <a:chExt cx="0" cy="0"/>
        </a:xfrm>
      </p:grpSpPr>
      <p:sp>
        <p:nvSpPr>
          <p:cNvPr id="1134" name="Google Shape;1134;p29"/>
          <p:cNvSpPr/>
          <p:nvPr/>
        </p:nvSpPr>
        <p:spPr>
          <a:xfrm rot="10800000" flipH="1">
            <a:off x="6956981" y="447530"/>
            <a:ext cx="5235019" cy="341109"/>
          </a:xfrm>
          <a:prstGeom prst="rect">
            <a:avLst/>
          </a:prstGeom>
          <a:solidFill>
            <a:srgbClr val="3870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Arial"/>
              <a:ea typeface="Arial"/>
              <a:cs typeface="Arial"/>
              <a:sym typeface="Arial"/>
            </a:endParaRPr>
          </a:p>
        </p:txBody>
      </p:sp>
      <p:sp>
        <p:nvSpPr>
          <p:cNvPr id="1135" name="Google Shape;1135;p29"/>
          <p:cNvSpPr txBox="1"/>
          <p:nvPr/>
        </p:nvSpPr>
        <p:spPr>
          <a:xfrm>
            <a:off x="747440" y="337898"/>
            <a:ext cx="6131807" cy="583517"/>
          </a:xfrm>
          <a:prstGeom prst="rect">
            <a:avLst/>
          </a:prstGeom>
          <a:noFill/>
          <a:ln>
            <a:noFill/>
          </a:ln>
        </p:spPr>
        <p:txBody>
          <a:bodyPr spcFirstLastPara="1" wrap="square" lIns="91425" tIns="45700" rIns="91425" bIns="45700" anchor="t" anchorCtr="0">
            <a:spAutoFit/>
          </a:bodyPr>
          <a:lstStyle/>
          <a:p>
            <a:pPr marL="0" marR="0" lvl="0" indent="0" algn="l" rtl="0">
              <a:lnSpc>
                <a:spcPct val="114000"/>
              </a:lnSpc>
              <a:spcBef>
                <a:spcPts val="0"/>
              </a:spcBef>
              <a:spcAft>
                <a:spcPts val="0"/>
              </a:spcAft>
              <a:buClr>
                <a:srgbClr val="595959"/>
              </a:buClr>
              <a:buSzPts val="2800"/>
              <a:buFont typeface="Microsoft JhengHei"/>
              <a:buNone/>
            </a:pPr>
            <a:r>
              <a:rPr lang="zh-TW" sz="2800" b="1" i="0" u="none" strike="noStrike" cap="none" dirty="0">
                <a:solidFill>
                  <a:srgbClr val="595959"/>
                </a:solidFill>
                <a:latin typeface="Microsoft JhengHei"/>
                <a:ea typeface="Microsoft JhengHei"/>
                <a:cs typeface="Microsoft JhengHei"/>
                <a:sym typeface="Microsoft JhengHei"/>
              </a:rPr>
              <a:t>11</a:t>
            </a:r>
            <a:r>
              <a:rPr lang="en-US" altLang="zh-TW" sz="2800" b="1" i="0" u="none" strike="noStrike" cap="none" dirty="0">
                <a:solidFill>
                  <a:srgbClr val="595959"/>
                </a:solidFill>
                <a:latin typeface="Microsoft JhengHei"/>
                <a:ea typeface="Microsoft JhengHei"/>
                <a:cs typeface="Microsoft JhengHei"/>
                <a:sym typeface="Microsoft JhengHei"/>
              </a:rPr>
              <a:t>3</a:t>
            </a:r>
            <a:r>
              <a:rPr lang="zh-TW" sz="2800" b="1" i="0" u="none" strike="noStrike" cap="none" dirty="0">
                <a:solidFill>
                  <a:srgbClr val="595959"/>
                </a:solidFill>
                <a:latin typeface="Microsoft JhengHei"/>
                <a:ea typeface="Microsoft JhengHei"/>
                <a:cs typeface="Microsoft JhengHei"/>
                <a:sym typeface="Microsoft JhengHei"/>
              </a:rPr>
              <a:t>年食農教育執行成果及11</a:t>
            </a:r>
            <a:r>
              <a:rPr lang="en-US" altLang="zh-TW" sz="2800" b="1" i="0" u="none" strike="noStrike" cap="none" dirty="0">
                <a:solidFill>
                  <a:srgbClr val="595959"/>
                </a:solidFill>
                <a:latin typeface="Microsoft JhengHei"/>
                <a:ea typeface="Microsoft JhengHei"/>
                <a:cs typeface="Microsoft JhengHei"/>
                <a:sym typeface="Microsoft JhengHei"/>
              </a:rPr>
              <a:t>4</a:t>
            </a:r>
            <a:r>
              <a:rPr lang="zh-TW" sz="2800" b="1" i="0" u="none" strike="noStrike" cap="none" dirty="0">
                <a:solidFill>
                  <a:srgbClr val="595959"/>
                </a:solidFill>
                <a:latin typeface="Microsoft JhengHei"/>
                <a:ea typeface="Microsoft JhengHei"/>
                <a:cs typeface="Microsoft JhengHei"/>
                <a:sym typeface="Microsoft JhengHei"/>
              </a:rPr>
              <a:t>年規劃</a:t>
            </a:r>
            <a:endParaRPr sz="1400" b="0" i="0" u="none" strike="noStrike" cap="none" dirty="0">
              <a:solidFill>
                <a:srgbClr val="000000"/>
              </a:solidFill>
              <a:latin typeface="Arial"/>
              <a:ea typeface="Arial"/>
              <a:cs typeface="Arial"/>
              <a:sym typeface="Arial"/>
            </a:endParaRPr>
          </a:p>
        </p:txBody>
      </p:sp>
      <p:sp>
        <p:nvSpPr>
          <p:cNvPr id="1136" name="Google Shape;1136;p29"/>
          <p:cNvSpPr/>
          <p:nvPr/>
        </p:nvSpPr>
        <p:spPr>
          <a:xfrm>
            <a:off x="87563" y="279573"/>
            <a:ext cx="659877" cy="659877"/>
          </a:xfrm>
          <a:prstGeom prst="ellipse">
            <a:avLst/>
          </a:prstGeom>
          <a:solidFill>
            <a:srgbClr val="3870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3600"/>
              <a:buFont typeface="Arial"/>
              <a:buNone/>
            </a:pPr>
            <a:r>
              <a:rPr lang="zh-TW" sz="3600" b="1" i="0" u="none" strike="noStrike" cap="none">
                <a:solidFill>
                  <a:srgbClr val="FFFFFF"/>
                </a:solidFill>
                <a:latin typeface="Arial"/>
                <a:ea typeface="Arial"/>
                <a:cs typeface="Arial"/>
                <a:sym typeface="Arial"/>
              </a:rPr>
              <a:t>2</a:t>
            </a:r>
            <a:endParaRPr sz="3600" b="1" i="0" u="none" strike="noStrike" cap="none">
              <a:solidFill>
                <a:srgbClr val="FFFFFF"/>
              </a:solidFill>
              <a:latin typeface="Arial"/>
              <a:ea typeface="Arial"/>
              <a:cs typeface="Arial"/>
              <a:sym typeface="Arial"/>
            </a:endParaRPr>
          </a:p>
        </p:txBody>
      </p:sp>
      <p:sp>
        <p:nvSpPr>
          <p:cNvPr id="1137" name="Google Shape;1137;p29"/>
          <p:cNvSpPr txBox="1">
            <a:spLocks noGrp="1"/>
          </p:cNvSpPr>
          <p:nvPr>
            <p:ph type="sldNum" idx="12"/>
          </p:nvPr>
        </p:nvSpPr>
        <p:spPr>
          <a:xfrm>
            <a:off x="11760041" y="6492875"/>
            <a:ext cx="428134"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100"/>
              <a:buFont typeface="Arial"/>
              <a:buNone/>
            </a:pPr>
            <a:fld id="{00000000-1234-1234-1234-123412341234}" type="slidenum">
              <a:rPr lang="en-US" altLang="zh-TW" sz="1100" b="0" i="0" u="none" strike="noStrike" cap="none">
                <a:solidFill>
                  <a:srgbClr val="888888"/>
                </a:solidFill>
                <a:latin typeface="Arial"/>
                <a:ea typeface="Arial"/>
                <a:cs typeface="Arial"/>
                <a:sym typeface="Arial"/>
              </a:rPr>
              <a:t>1</a:t>
            </a:fld>
            <a:endParaRPr sz="1100" b="0" i="0" u="none" strike="noStrike" cap="none">
              <a:solidFill>
                <a:srgbClr val="888888"/>
              </a:solidFill>
              <a:latin typeface="Arial"/>
              <a:ea typeface="Arial"/>
              <a:cs typeface="Arial"/>
              <a:sym typeface="Arial"/>
            </a:endParaRPr>
          </a:p>
        </p:txBody>
      </p:sp>
      <p:pic>
        <p:nvPicPr>
          <p:cNvPr id="1138" name="Google Shape;1138;p29"/>
          <p:cNvPicPr preferRelativeResize="0"/>
          <p:nvPr/>
        </p:nvPicPr>
        <p:blipFill rotWithShape="1">
          <a:blip r:embed="rId3">
            <a:alphaModFix/>
          </a:blip>
          <a:srcRect/>
          <a:stretch/>
        </p:blipFill>
        <p:spPr>
          <a:xfrm>
            <a:off x="-3825" y="4627408"/>
            <a:ext cx="12192000" cy="2230592"/>
          </a:xfrm>
          <a:prstGeom prst="rect">
            <a:avLst/>
          </a:prstGeom>
          <a:noFill/>
          <a:ln>
            <a:noFill/>
          </a:ln>
        </p:spPr>
      </p:pic>
      <p:sp>
        <p:nvSpPr>
          <p:cNvPr id="1139" name="Google Shape;1139;p29"/>
          <p:cNvSpPr/>
          <p:nvPr/>
        </p:nvSpPr>
        <p:spPr>
          <a:xfrm>
            <a:off x="5157282" y="2579080"/>
            <a:ext cx="1877437" cy="76944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387026"/>
              </a:buClr>
              <a:buSzPts val="4400"/>
              <a:buFont typeface="Arial"/>
              <a:buNone/>
            </a:pPr>
            <a:r>
              <a:rPr lang="zh-TW" sz="4400" b="1" i="0" u="none" strike="noStrike" cap="none" dirty="0">
                <a:solidFill>
                  <a:srgbClr val="387026"/>
                </a:solidFill>
                <a:latin typeface="Arial"/>
                <a:ea typeface="Arial"/>
                <a:cs typeface="Arial"/>
                <a:sym typeface="Arial"/>
              </a:rPr>
              <a:t>資訊司</a:t>
            </a: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43">
          <a:extLst>
            <a:ext uri="{FF2B5EF4-FFF2-40B4-BE49-F238E27FC236}">
              <a16:creationId xmlns:a16="http://schemas.microsoft.com/office/drawing/2014/main" id="{3A04FDC5-D5DB-57E5-0BB1-1FD41A713F2A}"/>
            </a:ext>
          </a:extLst>
        </p:cNvPr>
        <p:cNvGrpSpPr/>
        <p:nvPr/>
      </p:nvGrpSpPr>
      <p:grpSpPr>
        <a:xfrm>
          <a:off x="0" y="0"/>
          <a:ext cx="0" cy="0"/>
          <a:chOff x="0" y="0"/>
          <a:chExt cx="0" cy="0"/>
        </a:xfrm>
      </p:grpSpPr>
      <p:sp>
        <p:nvSpPr>
          <p:cNvPr id="1144" name="Google Shape;1144;p30">
            <a:extLst>
              <a:ext uri="{FF2B5EF4-FFF2-40B4-BE49-F238E27FC236}">
                <a16:creationId xmlns:a16="http://schemas.microsoft.com/office/drawing/2014/main" id="{00794C70-3DFC-7A2C-C05E-7E80DBB7A78A}"/>
              </a:ext>
            </a:extLst>
          </p:cNvPr>
          <p:cNvSpPr/>
          <p:nvPr/>
        </p:nvSpPr>
        <p:spPr>
          <a:xfrm>
            <a:off x="505014" y="977152"/>
            <a:ext cx="9065996" cy="5794992"/>
          </a:xfrm>
          <a:prstGeom prst="roundRect">
            <a:avLst>
              <a:gd name="adj" fmla="val 4697"/>
            </a:avLst>
          </a:prstGeom>
          <a:noFill/>
          <a:ln w="15875" cap="flat" cmpd="sng">
            <a:solidFill>
              <a:srgbClr val="38702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152" name="Google Shape;1152;p30">
            <a:extLst>
              <a:ext uri="{FF2B5EF4-FFF2-40B4-BE49-F238E27FC236}">
                <a16:creationId xmlns:a16="http://schemas.microsoft.com/office/drawing/2014/main" id="{13C61046-1C43-1657-7BFB-AD725E11E22C}"/>
              </a:ext>
            </a:extLst>
          </p:cNvPr>
          <p:cNvSpPr txBox="1"/>
          <p:nvPr/>
        </p:nvSpPr>
        <p:spPr>
          <a:xfrm>
            <a:off x="358848" y="619778"/>
            <a:ext cx="10256808" cy="357374"/>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000000"/>
              </a:buClr>
              <a:buSzPts val="1800"/>
              <a:buFont typeface="Microsoft JhengHei"/>
              <a:buNone/>
            </a:pPr>
            <a:r>
              <a:rPr lang="zh-TW" sz="1800" b="1" i="0" u="none" strike="noStrike" cap="none">
                <a:solidFill>
                  <a:srgbClr val="000000"/>
                </a:solidFill>
                <a:latin typeface="Microsoft JhengHei"/>
                <a:ea typeface="Microsoft JhengHei"/>
                <a:cs typeface="Microsoft JhengHei"/>
                <a:sym typeface="Microsoft JhengHei"/>
              </a:rPr>
              <a:t>主軸一、整合資源，建立食農教育推動體系 (1-4 設置食農教育資訊整合平臺)</a:t>
            </a:r>
            <a:endParaRPr sz="1800" b="1" i="0" u="none" strike="noStrike" cap="none">
              <a:solidFill>
                <a:srgbClr val="000000"/>
              </a:solidFill>
              <a:latin typeface="Microsoft JhengHei"/>
              <a:ea typeface="Microsoft JhengHei"/>
              <a:cs typeface="Microsoft JhengHei"/>
              <a:sym typeface="Microsoft JhengHei"/>
            </a:endParaRPr>
          </a:p>
        </p:txBody>
      </p:sp>
      <p:sp>
        <p:nvSpPr>
          <p:cNvPr id="1153" name="Google Shape;1153;p30">
            <a:extLst>
              <a:ext uri="{FF2B5EF4-FFF2-40B4-BE49-F238E27FC236}">
                <a16:creationId xmlns:a16="http://schemas.microsoft.com/office/drawing/2014/main" id="{111FE6EA-9C53-633F-BAE0-9347266A9F54}"/>
              </a:ext>
            </a:extLst>
          </p:cNvPr>
          <p:cNvSpPr txBox="1"/>
          <p:nvPr/>
        </p:nvSpPr>
        <p:spPr>
          <a:xfrm>
            <a:off x="358848" y="-21397"/>
            <a:ext cx="8403326" cy="644999"/>
          </a:xfrm>
          <a:prstGeom prst="rect">
            <a:avLst/>
          </a:prstGeom>
          <a:noFill/>
          <a:ln>
            <a:noFill/>
          </a:ln>
        </p:spPr>
        <p:txBody>
          <a:bodyPr spcFirstLastPara="1" wrap="square" lIns="91425" tIns="45700" rIns="91425" bIns="45700" anchor="ctr" anchorCtr="0">
            <a:normAutofit/>
          </a:bodyPr>
          <a:lstStyle/>
          <a:p>
            <a:pPr marL="0" marR="0" lvl="0" indent="0" algn="l" rtl="0">
              <a:lnSpc>
                <a:spcPct val="110000"/>
              </a:lnSpc>
              <a:spcBef>
                <a:spcPts val="0"/>
              </a:spcBef>
              <a:spcAft>
                <a:spcPts val="0"/>
              </a:spcAft>
              <a:buClr>
                <a:schemeClr val="lt1"/>
              </a:buClr>
              <a:buSzPts val="3200"/>
              <a:buFont typeface="Arial"/>
              <a:buNone/>
            </a:pPr>
            <a:r>
              <a:rPr lang="zh-TW" sz="3200" b="1" i="0" u="none" strike="noStrike" cap="none" dirty="0">
                <a:solidFill>
                  <a:schemeClr val="lt1"/>
                </a:solidFill>
                <a:latin typeface="Arial"/>
                <a:ea typeface="Arial"/>
                <a:cs typeface="Arial"/>
                <a:sym typeface="Arial"/>
              </a:rPr>
              <a:t>11</a:t>
            </a:r>
            <a:r>
              <a:rPr lang="en-US" altLang="zh-TW" sz="3200" b="1" i="0" u="none" strike="noStrike" cap="none" dirty="0">
                <a:solidFill>
                  <a:schemeClr val="lt1"/>
                </a:solidFill>
                <a:latin typeface="Arial"/>
                <a:ea typeface="Arial"/>
                <a:cs typeface="Arial"/>
                <a:sym typeface="Arial"/>
              </a:rPr>
              <a:t>3</a:t>
            </a:r>
            <a:r>
              <a:rPr lang="zh-TW" sz="3200" b="1" i="0" u="none" strike="noStrike" cap="none" dirty="0">
                <a:solidFill>
                  <a:schemeClr val="lt1"/>
                </a:solidFill>
                <a:latin typeface="Arial"/>
                <a:ea typeface="Arial"/>
                <a:cs typeface="Arial"/>
                <a:sym typeface="Arial"/>
              </a:rPr>
              <a:t>年重要推動成果</a:t>
            </a:r>
            <a:endParaRPr sz="1800" b="1" i="0" u="none" strike="noStrike" cap="none" dirty="0">
              <a:solidFill>
                <a:schemeClr val="dk1"/>
              </a:solidFill>
              <a:latin typeface="Arial"/>
              <a:ea typeface="Arial"/>
              <a:cs typeface="Arial"/>
              <a:sym typeface="Arial"/>
            </a:endParaRPr>
          </a:p>
        </p:txBody>
      </p:sp>
      <p:sp>
        <p:nvSpPr>
          <p:cNvPr id="1154" name="Google Shape;1154;p30">
            <a:extLst>
              <a:ext uri="{FF2B5EF4-FFF2-40B4-BE49-F238E27FC236}">
                <a16:creationId xmlns:a16="http://schemas.microsoft.com/office/drawing/2014/main" id="{DF004F83-EF65-11E7-431A-D3AED5E1AB7E}"/>
              </a:ext>
            </a:extLst>
          </p:cNvPr>
          <p:cNvSpPr/>
          <p:nvPr/>
        </p:nvSpPr>
        <p:spPr>
          <a:xfrm>
            <a:off x="9043238" y="85856"/>
            <a:ext cx="1467649" cy="414344"/>
          </a:xfrm>
          <a:prstGeom prst="roundRect">
            <a:avLst>
              <a:gd name="adj" fmla="val 50000"/>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zh-TW" sz="1800" b="1" i="0" u="none" strike="noStrike" cap="none">
                <a:solidFill>
                  <a:srgbClr val="387026"/>
                </a:solidFill>
                <a:latin typeface="Arial"/>
                <a:ea typeface="Arial"/>
                <a:cs typeface="Arial"/>
                <a:sym typeface="Arial"/>
              </a:rPr>
              <a:t>資訊司</a:t>
            </a:r>
            <a:endParaRPr sz="1400" b="0" i="0" u="none" strike="noStrike" cap="none">
              <a:solidFill>
                <a:srgbClr val="000000"/>
              </a:solidFill>
              <a:latin typeface="Arial"/>
              <a:ea typeface="Arial"/>
              <a:cs typeface="Arial"/>
              <a:sym typeface="Arial"/>
            </a:endParaRPr>
          </a:p>
        </p:txBody>
      </p:sp>
      <p:sp>
        <p:nvSpPr>
          <p:cNvPr id="1157" name="Google Shape;1157;p30">
            <a:extLst>
              <a:ext uri="{FF2B5EF4-FFF2-40B4-BE49-F238E27FC236}">
                <a16:creationId xmlns:a16="http://schemas.microsoft.com/office/drawing/2014/main" id="{6A6E5A79-BC9D-3F50-069F-6AC1D79146EE}"/>
              </a:ext>
            </a:extLst>
          </p:cNvPr>
          <p:cNvSpPr txBox="1">
            <a:spLocks noGrp="1"/>
          </p:cNvSpPr>
          <p:nvPr>
            <p:ph type="sldNum" idx="12"/>
          </p:nvPr>
        </p:nvSpPr>
        <p:spPr>
          <a:xfrm>
            <a:off x="11760041" y="6492875"/>
            <a:ext cx="428134"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100"/>
              <a:buNone/>
            </a:pPr>
            <a:fld id="{00000000-1234-1234-1234-123412341234}" type="slidenum">
              <a:rPr lang="en-US" altLang="zh-TW" sz="1100"/>
              <a:t>2</a:t>
            </a:fld>
            <a:endParaRPr sz="1100"/>
          </a:p>
        </p:txBody>
      </p:sp>
      <p:graphicFrame>
        <p:nvGraphicFramePr>
          <p:cNvPr id="3" name="表格 2">
            <a:extLst>
              <a:ext uri="{FF2B5EF4-FFF2-40B4-BE49-F238E27FC236}">
                <a16:creationId xmlns:a16="http://schemas.microsoft.com/office/drawing/2014/main" id="{D702FE0E-567A-A095-B7DF-420F82A1B59A}"/>
              </a:ext>
            </a:extLst>
          </p:cNvPr>
          <p:cNvGraphicFramePr>
            <a:graphicFrameLocks noGrp="1"/>
          </p:cNvGraphicFramePr>
          <p:nvPr>
            <p:extLst>
              <p:ext uri="{D42A27DB-BD31-4B8C-83A1-F6EECF244321}">
                <p14:modId xmlns:p14="http://schemas.microsoft.com/office/powerpoint/2010/main" val="1777249593"/>
              </p:ext>
            </p:extLst>
          </p:nvPr>
        </p:nvGraphicFramePr>
        <p:xfrm>
          <a:off x="777934" y="1096730"/>
          <a:ext cx="8676538" cy="5639310"/>
        </p:xfrm>
        <a:graphic>
          <a:graphicData uri="http://schemas.openxmlformats.org/drawingml/2006/table">
            <a:tbl>
              <a:tblPr firstRow="1" bandRow="1">
                <a:tableStyleId>{69012ECD-51FC-41F1-AA8D-1B2483CD663E}</a:tableStyleId>
              </a:tblPr>
              <a:tblGrid>
                <a:gridCol w="307427">
                  <a:extLst>
                    <a:ext uri="{9D8B030D-6E8A-4147-A177-3AD203B41FA5}">
                      <a16:colId xmlns:a16="http://schemas.microsoft.com/office/drawing/2014/main" val="1161452309"/>
                    </a:ext>
                  </a:extLst>
                </a:gridCol>
                <a:gridCol w="3036901">
                  <a:extLst>
                    <a:ext uri="{9D8B030D-6E8A-4147-A177-3AD203B41FA5}">
                      <a16:colId xmlns:a16="http://schemas.microsoft.com/office/drawing/2014/main" val="1437668968"/>
                    </a:ext>
                  </a:extLst>
                </a:gridCol>
                <a:gridCol w="5332210">
                  <a:extLst>
                    <a:ext uri="{9D8B030D-6E8A-4147-A177-3AD203B41FA5}">
                      <a16:colId xmlns:a16="http://schemas.microsoft.com/office/drawing/2014/main" val="3755349269"/>
                    </a:ext>
                  </a:extLst>
                </a:gridCol>
              </a:tblGrid>
              <a:tr h="265824">
                <a:tc>
                  <a:txBody>
                    <a:bodyPr/>
                    <a:lstStyle/>
                    <a:p>
                      <a:pPr algn="ctr" rtl="0" fontAlgn="ctr"/>
                      <a:r>
                        <a:rPr lang="en-US" sz="1400" b="0" i="0" u="none" strike="noStrike" dirty="0">
                          <a:solidFill>
                            <a:srgbClr val="FFFFFF"/>
                          </a:solidFill>
                          <a:effectLst/>
                          <a:latin typeface="微軟正黑體" panose="020B0604030504040204" pitchFamily="34" charset="-120"/>
                          <a:ea typeface="微軟正黑體" panose="020B0604030504040204" pitchFamily="34" charset="-120"/>
                        </a:rPr>
                        <a:t>No</a:t>
                      </a:r>
                    </a:p>
                  </a:txBody>
                  <a:tcPr marL="9525" marR="9525" marT="9525"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002060"/>
                    </a:solidFill>
                  </a:tcPr>
                </a:tc>
                <a:tc>
                  <a:txBody>
                    <a:bodyPr/>
                    <a:lstStyle/>
                    <a:p>
                      <a:pPr marR="0" algn="ctr" rtl="0" fontAlgn="ctr">
                        <a:lnSpc>
                          <a:spcPct val="100000"/>
                        </a:lnSpc>
                        <a:spcBef>
                          <a:spcPts val="0"/>
                        </a:spcBef>
                        <a:spcAft>
                          <a:spcPts val="0"/>
                        </a:spcAft>
                        <a:buClr>
                          <a:srgbClr val="000000"/>
                        </a:buClr>
                        <a:buFont typeface="Arial"/>
                      </a:pPr>
                      <a:r>
                        <a:rPr lang="zh-TW" altLang="en-US" sz="1800" b="1" i="0" u="none" strike="noStrike" cap="none" dirty="0">
                          <a:solidFill>
                            <a:srgbClr val="FFFFFF"/>
                          </a:solidFill>
                          <a:effectLst/>
                          <a:latin typeface="微軟正黑體" panose="020B0604030504040204" pitchFamily="34" charset="-120"/>
                          <a:ea typeface="微軟正黑體" panose="020B0604030504040204" pitchFamily="34" charset="-120"/>
                          <a:cs typeface="+mn-cs"/>
                          <a:sym typeface="Arial"/>
                        </a:rPr>
                        <a:t>工作項目</a:t>
                      </a:r>
                      <a:r>
                        <a:rPr lang="en-US" altLang="zh-TW" sz="1800" b="1" i="0" u="none" strike="noStrike" cap="none" dirty="0">
                          <a:solidFill>
                            <a:srgbClr val="FFFFFF"/>
                          </a:solidFill>
                          <a:effectLst/>
                          <a:latin typeface="微軟正黑體" panose="020B0604030504040204" pitchFamily="34" charset="-120"/>
                          <a:ea typeface="微軟正黑體" panose="020B0604030504040204" pitchFamily="34" charset="-120"/>
                          <a:cs typeface="+mn-cs"/>
                          <a:sym typeface="Arial"/>
                        </a:rPr>
                        <a:t>/</a:t>
                      </a:r>
                      <a:r>
                        <a:rPr lang="zh-TW" altLang="en-US" sz="1800" b="1" i="0" u="none" strike="noStrike" cap="none" dirty="0">
                          <a:solidFill>
                            <a:srgbClr val="FFFFFF"/>
                          </a:solidFill>
                          <a:effectLst/>
                          <a:latin typeface="微軟正黑體" panose="020B0604030504040204" pitchFamily="34" charset="-120"/>
                          <a:ea typeface="微軟正黑體" panose="020B0604030504040204" pitchFamily="34" charset="-120"/>
                          <a:cs typeface="+mn-cs"/>
                          <a:sym typeface="Arial"/>
                        </a:rPr>
                        <a:t>目標</a:t>
                      </a:r>
                    </a:p>
                  </a:txBody>
                  <a:tcPr marL="9525" marR="9525" marT="9525"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002060"/>
                    </a:solidFill>
                  </a:tcPr>
                </a:tc>
                <a:tc>
                  <a:txBody>
                    <a:bodyPr/>
                    <a:lstStyle/>
                    <a:p>
                      <a:pPr marR="0" algn="ctr" rtl="0" fontAlgn="ctr">
                        <a:lnSpc>
                          <a:spcPct val="100000"/>
                        </a:lnSpc>
                        <a:spcBef>
                          <a:spcPts val="0"/>
                        </a:spcBef>
                        <a:spcAft>
                          <a:spcPts val="0"/>
                        </a:spcAft>
                        <a:buClr>
                          <a:srgbClr val="000000"/>
                        </a:buClr>
                        <a:buFont typeface="Arial"/>
                      </a:pPr>
                      <a:r>
                        <a:rPr lang="zh-TW" altLang="en-US" sz="1800" b="1" i="0" u="none" strike="noStrike" cap="none" dirty="0">
                          <a:solidFill>
                            <a:srgbClr val="FFFFFF"/>
                          </a:solidFill>
                          <a:effectLst/>
                          <a:latin typeface="微軟正黑體" panose="020B0604030504040204" pitchFamily="34" charset="-120"/>
                          <a:ea typeface="微軟正黑體" panose="020B0604030504040204" pitchFamily="34" charset="-120"/>
                          <a:cs typeface="+mn-cs"/>
                          <a:sym typeface="Arial"/>
                        </a:rPr>
                        <a:t>至</a:t>
                      </a:r>
                      <a:r>
                        <a:rPr lang="en-US" altLang="zh-TW" sz="1800" b="1" i="0" u="none" strike="noStrike" cap="none" dirty="0">
                          <a:solidFill>
                            <a:srgbClr val="FFFFFF"/>
                          </a:solidFill>
                          <a:effectLst/>
                          <a:latin typeface="微軟正黑體" panose="020B0604030504040204" pitchFamily="34" charset="-120"/>
                          <a:ea typeface="微軟正黑體" panose="020B0604030504040204" pitchFamily="34" charset="-120"/>
                          <a:cs typeface="+mn-cs"/>
                          <a:sym typeface="Arial"/>
                        </a:rPr>
                        <a:t>10</a:t>
                      </a:r>
                      <a:r>
                        <a:rPr lang="zh-TW" altLang="en-US" sz="1800" b="1" i="0" u="none" strike="noStrike" cap="none" dirty="0">
                          <a:solidFill>
                            <a:srgbClr val="FFFFFF"/>
                          </a:solidFill>
                          <a:effectLst/>
                          <a:latin typeface="微軟正黑體" panose="020B0604030504040204" pitchFamily="34" charset="-120"/>
                          <a:ea typeface="微軟正黑體" panose="020B0604030504040204" pitchFamily="34" charset="-120"/>
                          <a:cs typeface="+mn-cs"/>
                          <a:sym typeface="Arial"/>
                        </a:rPr>
                        <a:t>月</a:t>
                      </a:r>
                      <a:r>
                        <a:rPr lang="en-US" altLang="zh-TW" sz="1800" b="1" i="0" u="none" strike="noStrike" cap="none" dirty="0">
                          <a:solidFill>
                            <a:srgbClr val="FFFFFF"/>
                          </a:solidFill>
                          <a:effectLst/>
                          <a:latin typeface="微軟正黑體" panose="020B0604030504040204" pitchFamily="34" charset="-120"/>
                          <a:ea typeface="微軟正黑體" panose="020B0604030504040204" pitchFamily="34" charset="-120"/>
                          <a:cs typeface="+mn-cs"/>
                          <a:sym typeface="Arial"/>
                        </a:rPr>
                        <a:t>30</a:t>
                      </a:r>
                      <a:r>
                        <a:rPr lang="zh-TW" altLang="en-US" sz="1800" b="1" i="0" u="none" strike="noStrike" cap="none" dirty="0">
                          <a:solidFill>
                            <a:srgbClr val="FFFFFF"/>
                          </a:solidFill>
                          <a:effectLst/>
                          <a:latin typeface="微軟正黑體" panose="020B0604030504040204" pitchFamily="34" charset="-120"/>
                          <a:ea typeface="微軟正黑體" panose="020B0604030504040204" pitchFamily="34" charset="-120"/>
                          <a:cs typeface="+mn-cs"/>
                          <a:sym typeface="Arial"/>
                        </a:rPr>
                        <a:t>日辦理情形說明</a:t>
                      </a:r>
                    </a:p>
                  </a:txBody>
                  <a:tcPr marL="9525" marR="9525" marT="9525"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002060"/>
                    </a:solidFill>
                  </a:tcPr>
                </a:tc>
                <a:extLst>
                  <a:ext uri="{0D108BD9-81ED-4DB2-BD59-A6C34878D82A}">
                    <a16:rowId xmlns:a16="http://schemas.microsoft.com/office/drawing/2014/main" val="3857258896"/>
                  </a:ext>
                </a:extLst>
              </a:tr>
              <a:tr h="540000">
                <a:tc>
                  <a:txBody>
                    <a:bodyPr/>
                    <a:lstStyle/>
                    <a:p>
                      <a:pPr algn="ctr" rtl="0" fontAlgn="ctr"/>
                      <a:endParaRPr lang="en-US" altLang="zh-TW" sz="1400" b="0" i="0" u="none" strike="noStrike" dirty="0">
                        <a:solidFill>
                          <a:srgbClr val="000000"/>
                        </a:solidFill>
                        <a:effectLst/>
                        <a:latin typeface="微軟正黑體" panose="020B0604030504040204" pitchFamily="34" charset="-120"/>
                        <a:ea typeface="微軟正黑體" panose="020B0604030504040204" pitchFamily="34" charset="-120"/>
                      </a:endParaRPr>
                    </a:p>
                    <a:p>
                      <a:pPr algn="ctr" rtl="0" fontAlgn="ctr"/>
                      <a:endParaRPr lang="en-US" altLang="zh-TW" sz="1400" b="0" i="0" u="none" strike="noStrike" dirty="0">
                        <a:solidFill>
                          <a:srgbClr val="000000"/>
                        </a:solidFill>
                        <a:effectLst/>
                        <a:latin typeface="微軟正黑體" panose="020B0604030504040204" pitchFamily="34" charset="-120"/>
                        <a:ea typeface="微軟正黑體" panose="020B0604030504040204" pitchFamily="34" charset="-120"/>
                      </a:endParaRPr>
                    </a:p>
                    <a:p>
                      <a:pPr algn="ctr" rtl="0" fontAlgn="ctr"/>
                      <a:r>
                        <a:rPr lang="en-US" altLang="zh-TW" sz="1400" b="0" i="0" u="none" strike="noStrike" dirty="0">
                          <a:solidFill>
                            <a:srgbClr val="000000"/>
                          </a:solidFill>
                          <a:effectLst/>
                          <a:latin typeface="微軟正黑體" panose="020B0604030504040204" pitchFamily="34" charset="-120"/>
                          <a:ea typeface="微軟正黑體" panose="020B0604030504040204" pitchFamily="34" charset="-120"/>
                        </a:rPr>
                        <a:t>1</a:t>
                      </a:r>
                    </a:p>
                  </a:txBody>
                  <a:tcPr marL="9525" marR="9525" marT="9525"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l" fontAlgn="ctr"/>
                      <a:r>
                        <a:rPr lang="zh-TW" altLang="en-US" sz="1800" b="0" i="0" u="none" strike="noStrike" dirty="0">
                          <a:solidFill>
                            <a:srgbClr val="000000"/>
                          </a:solidFill>
                          <a:effectLst/>
                          <a:latin typeface="微軟正黑體" panose="020B0604030504040204" pitchFamily="34" charset="-120"/>
                          <a:ea typeface="微軟正黑體" panose="020B0604030504040204" pitchFamily="34" charset="-120"/>
                        </a:rPr>
                        <a:t>介接收集本部</a:t>
                      </a:r>
                      <a:r>
                        <a:rPr lang="en-US" altLang="zh-TW" sz="1800" b="0" i="0" u="none" strike="noStrike" dirty="0">
                          <a:solidFill>
                            <a:srgbClr val="000000"/>
                          </a:solidFill>
                          <a:effectLst/>
                          <a:latin typeface="微軟正黑體" panose="020B0604030504040204" pitchFamily="34" charset="-120"/>
                          <a:ea typeface="微軟正黑體" panose="020B0604030504040204" pitchFamily="34" charset="-120"/>
                        </a:rPr>
                        <a:t>6</a:t>
                      </a:r>
                      <a:r>
                        <a:rPr lang="zh-TW" altLang="en-US" sz="1800" b="0" i="0" u="none" strike="noStrike" dirty="0">
                          <a:solidFill>
                            <a:srgbClr val="000000"/>
                          </a:solidFill>
                          <a:effectLst/>
                          <a:latin typeface="微軟正黑體" panose="020B0604030504040204" pitchFamily="34" charset="-120"/>
                          <a:ea typeface="微軟正黑體" panose="020B0604030504040204" pitchFamily="34" charset="-120"/>
                        </a:rPr>
                        <a:t>個網站資料，提供各界查詢運用</a:t>
                      </a:r>
                    </a:p>
                  </a:txBody>
                  <a:tcPr marL="9525" marR="9525" marT="9525"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marL="85725" indent="-85725" algn="l" fontAlgn="ctr">
                        <a:buFont typeface="Arial" panose="020B0604020202020204" pitchFamily="34" charset="0"/>
                        <a:buChar char="•"/>
                      </a:pPr>
                      <a:r>
                        <a:rPr lang="zh-TW" altLang="en-US" sz="1400" b="0" i="0" u="none" strike="noStrike" dirty="0">
                          <a:solidFill>
                            <a:srgbClr val="000000"/>
                          </a:solidFill>
                          <a:effectLst/>
                          <a:latin typeface="微軟正黑體" panose="020B0604030504040204" pitchFamily="34" charset="-120"/>
                          <a:ea typeface="微軟正黑體" panose="020B0604030504040204" pitchFamily="34" charset="-120"/>
                        </a:rPr>
                        <a:t>已介接</a:t>
                      </a:r>
                      <a:r>
                        <a:rPr lang="en-US" altLang="zh-TW" sz="1400" b="0" i="0" u="none" strike="noStrike" dirty="0">
                          <a:solidFill>
                            <a:srgbClr val="000000"/>
                          </a:solidFill>
                          <a:effectLst/>
                          <a:latin typeface="微軟正黑體" panose="020B0604030504040204" pitchFamily="34" charset="-120"/>
                          <a:ea typeface="微軟正黑體" panose="020B0604030504040204" pitchFamily="34" charset="-120"/>
                        </a:rPr>
                        <a:t>1.</a:t>
                      </a:r>
                      <a:r>
                        <a:rPr lang="zh-TW" altLang="en-US" sz="1400" b="0" i="0" u="none" strike="noStrike" dirty="0">
                          <a:solidFill>
                            <a:srgbClr val="000000"/>
                          </a:solidFill>
                          <a:effectLst/>
                          <a:latin typeface="微軟正黑體" panose="020B0604030504040204" pitchFamily="34" charset="-120"/>
                          <a:ea typeface="微軟正黑體" panose="020B0604030504040204" pitchFamily="34" charset="-120"/>
                        </a:rPr>
                        <a:t>食農教育專業人員認可申請系統、</a:t>
                      </a:r>
                      <a:r>
                        <a:rPr lang="en-US" altLang="zh-TW" sz="1400" b="0" i="0" u="none" strike="noStrike" dirty="0">
                          <a:solidFill>
                            <a:srgbClr val="000000"/>
                          </a:solidFill>
                          <a:effectLst/>
                          <a:latin typeface="微軟正黑體" panose="020B0604030504040204" pitchFamily="34" charset="-120"/>
                          <a:ea typeface="微軟正黑體" panose="020B0604030504040204" pitchFamily="34" charset="-120"/>
                        </a:rPr>
                        <a:t>2.</a:t>
                      </a:r>
                      <a:r>
                        <a:rPr lang="zh-TW" altLang="en-US" sz="1400" b="0" i="0" u="none" strike="noStrike" dirty="0">
                          <a:solidFill>
                            <a:srgbClr val="000000"/>
                          </a:solidFill>
                          <a:effectLst/>
                          <a:latin typeface="微軟正黑體" panose="020B0604030504040204" pitchFamily="34" charset="-120"/>
                          <a:ea typeface="微軟正黑體" panose="020B0604030504040204" pitchFamily="34" charset="-120"/>
                        </a:rPr>
                        <a:t>農民學院、</a:t>
                      </a:r>
                      <a:r>
                        <a:rPr lang="en-US" altLang="zh-TW" sz="1400" b="0" i="0" u="none" strike="noStrike" dirty="0">
                          <a:solidFill>
                            <a:srgbClr val="000000"/>
                          </a:solidFill>
                          <a:effectLst/>
                          <a:latin typeface="微軟正黑體" panose="020B0604030504040204" pitchFamily="34" charset="-120"/>
                          <a:ea typeface="微軟正黑體" panose="020B0604030504040204" pitchFamily="34" charset="-120"/>
                        </a:rPr>
                        <a:t>3.</a:t>
                      </a:r>
                      <a:r>
                        <a:rPr lang="zh-TW" altLang="en-US" sz="1400" b="0" i="0" u="none" strike="noStrike" dirty="0">
                          <a:solidFill>
                            <a:srgbClr val="000000"/>
                          </a:solidFill>
                          <a:effectLst/>
                          <a:latin typeface="微軟正黑體" panose="020B0604030504040204" pitchFamily="34" charset="-120"/>
                          <a:ea typeface="微軟正黑體" panose="020B0604030504040204" pitchFamily="34" charset="-120"/>
                        </a:rPr>
                        <a:t>農業知識入口網、</a:t>
                      </a:r>
                      <a:r>
                        <a:rPr lang="en-US" altLang="zh-TW" sz="1400" b="0" i="0" u="none" strike="noStrike" dirty="0">
                          <a:solidFill>
                            <a:srgbClr val="000000"/>
                          </a:solidFill>
                          <a:effectLst/>
                          <a:latin typeface="微軟正黑體" panose="020B0604030504040204" pitchFamily="34" charset="-120"/>
                          <a:ea typeface="微軟正黑體" panose="020B0604030504040204" pitchFamily="34" charset="-120"/>
                        </a:rPr>
                        <a:t>4.</a:t>
                      </a:r>
                      <a:r>
                        <a:rPr lang="zh-TW" altLang="en-US" sz="1400" b="0" i="0" u="none" strike="noStrike" dirty="0">
                          <a:solidFill>
                            <a:srgbClr val="000000"/>
                          </a:solidFill>
                          <a:effectLst/>
                          <a:latin typeface="微軟正黑體" panose="020B0604030504040204" pitchFamily="34" charset="-120"/>
                          <a:ea typeface="微軟正黑體" panose="020B0604030504040204" pitchFamily="34" charset="-120"/>
                        </a:rPr>
                        <a:t>農業部官網</a:t>
                      </a:r>
                      <a:r>
                        <a:rPr lang="en-US" altLang="zh-TW" sz="1400" b="0" i="0" u="none" strike="noStrike" dirty="0">
                          <a:solidFill>
                            <a:srgbClr val="000000"/>
                          </a:solidFill>
                          <a:effectLst/>
                          <a:latin typeface="微軟正黑體" panose="020B0604030504040204" pitchFamily="34" charset="-120"/>
                          <a:ea typeface="微軟正黑體" panose="020B0604030504040204" pitchFamily="34" charset="-120"/>
                        </a:rPr>
                        <a:t>(</a:t>
                      </a:r>
                      <a:r>
                        <a:rPr lang="zh-TW" altLang="en-US" sz="1400" b="0" i="0" u="none" strike="noStrike" dirty="0">
                          <a:solidFill>
                            <a:srgbClr val="000000"/>
                          </a:solidFill>
                          <a:effectLst/>
                          <a:latin typeface="微軟正黑體" panose="020B0604030504040204" pitchFamily="34" charset="-120"/>
                          <a:ea typeface="微軟正黑體" panose="020B0604030504040204" pitchFamily="34" charset="-120"/>
                        </a:rPr>
                        <a:t>農產知識圖卡</a:t>
                      </a:r>
                      <a:r>
                        <a:rPr lang="en-US" altLang="zh-TW" sz="1400" b="0" i="0" u="none" strike="noStrike" dirty="0">
                          <a:solidFill>
                            <a:srgbClr val="000000"/>
                          </a:solidFill>
                          <a:effectLst/>
                          <a:latin typeface="微軟正黑體" panose="020B0604030504040204" pitchFamily="34" charset="-120"/>
                          <a:ea typeface="微軟正黑體" panose="020B0604030504040204" pitchFamily="34" charset="-120"/>
                        </a:rPr>
                        <a:t>)</a:t>
                      </a:r>
                      <a:r>
                        <a:rPr lang="zh-TW" altLang="en-US" sz="1400" b="0" i="0" u="none" strike="noStrike" dirty="0">
                          <a:solidFill>
                            <a:srgbClr val="000000"/>
                          </a:solidFill>
                          <a:effectLst/>
                          <a:latin typeface="微軟正黑體" panose="020B0604030504040204" pitchFamily="34" charset="-120"/>
                          <a:ea typeface="微軟正黑體" panose="020B0604030504040204" pitchFamily="34" charset="-120"/>
                        </a:rPr>
                        <a:t>。</a:t>
                      </a:r>
                      <a:endParaRPr lang="en-US" altLang="zh-TW" sz="1400" b="0" i="0" u="none" strike="noStrike" dirty="0">
                        <a:solidFill>
                          <a:srgbClr val="000000"/>
                        </a:solidFill>
                        <a:effectLst/>
                        <a:latin typeface="微軟正黑體" panose="020B0604030504040204" pitchFamily="34" charset="-120"/>
                        <a:ea typeface="微軟正黑體" panose="020B0604030504040204" pitchFamily="34" charset="-120"/>
                      </a:endParaRPr>
                    </a:p>
                    <a:p>
                      <a:pPr marL="85725" indent="-85725" algn="l" fontAlgn="ctr">
                        <a:buFont typeface="Arial" panose="020B0604020202020204" pitchFamily="34" charset="0"/>
                        <a:buChar char="•"/>
                      </a:pPr>
                      <a:r>
                        <a:rPr lang="zh-TW" altLang="en-US" sz="1400" b="0" i="0" u="none" strike="noStrike" dirty="0">
                          <a:solidFill>
                            <a:srgbClr val="000000"/>
                          </a:solidFill>
                          <a:effectLst/>
                          <a:latin typeface="微軟正黑體" panose="020B0604030504040204" pitchFamily="34" charset="-120"/>
                          <a:ea typeface="微軟正黑體" panose="020B0604030504040204" pitchFamily="34" charset="-120"/>
                        </a:rPr>
                        <a:t>預計</a:t>
                      </a:r>
                      <a:r>
                        <a:rPr lang="en-US" altLang="zh-TW" sz="1400" b="0" i="0" u="none" strike="noStrike" dirty="0">
                          <a:solidFill>
                            <a:srgbClr val="000000"/>
                          </a:solidFill>
                          <a:effectLst/>
                          <a:latin typeface="微軟正黑體" panose="020B0604030504040204" pitchFamily="34" charset="-120"/>
                          <a:ea typeface="微軟正黑體" panose="020B0604030504040204" pitchFamily="34" charset="-120"/>
                        </a:rPr>
                        <a:t>12</a:t>
                      </a:r>
                      <a:r>
                        <a:rPr lang="zh-TW" altLang="en-US" sz="1400" b="0" i="0" u="none" strike="noStrike" dirty="0">
                          <a:solidFill>
                            <a:srgbClr val="000000"/>
                          </a:solidFill>
                          <a:effectLst/>
                          <a:latin typeface="微軟正黑體" panose="020B0604030504040204" pitchFamily="34" charset="-120"/>
                          <a:ea typeface="微軟正黑體" panose="020B0604030504040204" pitchFamily="34" charset="-120"/>
                        </a:rPr>
                        <a:t>月上旬完成</a:t>
                      </a:r>
                      <a:r>
                        <a:rPr lang="en-US" altLang="zh-TW" sz="1400" b="0" i="0" u="none" strike="noStrike" dirty="0">
                          <a:solidFill>
                            <a:srgbClr val="000000"/>
                          </a:solidFill>
                          <a:effectLst/>
                          <a:latin typeface="微軟正黑體" panose="020B0604030504040204" pitchFamily="34" charset="-120"/>
                          <a:ea typeface="微軟正黑體" panose="020B0604030504040204" pitchFamily="34" charset="-120"/>
                        </a:rPr>
                        <a:t>5.</a:t>
                      </a:r>
                      <a:r>
                        <a:rPr lang="zh-TW" altLang="en-US" sz="1400" b="0" i="0" u="none" strike="noStrike" dirty="0">
                          <a:solidFill>
                            <a:srgbClr val="000000"/>
                          </a:solidFill>
                          <a:effectLst/>
                          <a:latin typeface="微軟正黑體" panose="020B0604030504040204" pitchFamily="34" charset="-120"/>
                          <a:ea typeface="微軟正黑體" panose="020B0604030504040204" pitchFamily="34" charset="-120"/>
                        </a:rPr>
                        <a:t>林保育署綠色保育標章系統、</a:t>
                      </a:r>
                      <a:r>
                        <a:rPr lang="en-US" altLang="zh-TW" sz="1400" b="0" i="0" u="none" strike="noStrike" dirty="0">
                          <a:solidFill>
                            <a:srgbClr val="000000"/>
                          </a:solidFill>
                          <a:effectLst/>
                          <a:latin typeface="微軟正黑體" panose="020B0604030504040204" pitchFamily="34" charset="-120"/>
                          <a:ea typeface="微軟正黑體" panose="020B0604030504040204" pitchFamily="34" charset="-120"/>
                        </a:rPr>
                        <a:t>6.</a:t>
                      </a:r>
                      <a:r>
                        <a:rPr lang="zh-TW" altLang="en-US" sz="1400" b="0" i="0" u="none" strike="noStrike" dirty="0">
                          <a:solidFill>
                            <a:srgbClr val="000000"/>
                          </a:solidFill>
                          <a:effectLst/>
                          <a:latin typeface="微軟正黑體" panose="020B0604030504040204" pitchFamily="34" charset="-120"/>
                          <a:ea typeface="微軟正黑體" panose="020B0604030504040204" pitchFamily="34" charset="-120"/>
                        </a:rPr>
                        <a:t>農水署農業易遊網相關內容介接收集。</a:t>
                      </a:r>
                    </a:p>
                  </a:txBody>
                  <a:tcPr marL="9525" marR="9525" marT="9525"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2267180381"/>
                  </a:ext>
                </a:extLst>
              </a:tr>
              <a:tr h="540000">
                <a:tc>
                  <a:txBody>
                    <a:bodyPr/>
                    <a:lstStyle/>
                    <a:p>
                      <a:pPr algn="ctr" rtl="0" fontAlgn="ctr"/>
                      <a:r>
                        <a:rPr lang="en-US" altLang="zh-TW" sz="1400" b="0" i="0" u="none" strike="noStrike" dirty="0">
                          <a:solidFill>
                            <a:srgbClr val="000000"/>
                          </a:solidFill>
                          <a:effectLst/>
                          <a:latin typeface="微軟正黑體" panose="020B0604030504040204" pitchFamily="34" charset="-120"/>
                          <a:ea typeface="微軟正黑體" panose="020B0604030504040204" pitchFamily="34" charset="-120"/>
                        </a:rPr>
                        <a:t>2</a:t>
                      </a:r>
                    </a:p>
                  </a:txBody>
                  <a:tcPr marL="9525" marR="9525" marT="9525"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l" fontAlgn="ctr"/>
                      <a:r>
                        <a:rPr lang="zh-TW" altLang="en-US" sz="1800" b="0" i="0" u="none" strike="noStrike" dirty="0">
                          <a:solidFill>
                            <a:srgbClr val="000000"/>
                          </a:solidFill>
                          <a:effectLst/>
                          <a:latin typeface="微軟正黑體" panose="020B0604030504040204" pitchFamily="34" charset="-120"/>
                          <a:ea typeface="微軟正黑體" panose="020B0604030504040204" pitchFamily="34" charset="-120"/>
                        </a:rPr>
                        <a:t>收集中央相關部會</a:t>
                      </a:r>
                      <a:r>
                        <a:rPr lang="en-US" altLang="zh-TW" sz="1800" b="0" i="0" u="none" strike="noStrike" dirty="0">
                          <a:solidFill>
                            <a:srgbClr val="000000"/>
                          </a:solidFill>
                          <a:effectLst/>
                          <a:latin typeface="微軟正黑體" panose="020B0604030504040204" pitchFamily="34" charset="-120"/>
                          <a:ea typeface="微軟正黑體" panose="020B0604030504040204" pitchFamily="34" charset="-120"/>
                        </a:rPr>
                        <a:t>8</a:t>
                      </a:r>
                      <a:r>
                        <a:rPr lang="zh-TW" altLang="en-US" sz="1800" b="0" i="0" u="none" strike="noStrike" dirty="0">
                          <a:solidFill>
                            <a:srgbClr val="000000"/>
                          </a:solidFill>
                          <a:effectLst/>
                          <a:latin typeface="微軟正黑體" panose="020B0604030504040204" pitchFamily="34" charset="-120"/>
                          <a:ea typeface="微軟正黑體" panose="020B0604030504040204" pitchFamily="34" charset="-120"/>
                        </a:rPr>
                        <a:t>個網站資料，提供各界查詢運用</a:t>
                      </a:r>
                    </a:p>
                  </a:txBody>
                  <a:tcPr marL="9525" marR="9525" marT="9525"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marL="85725" marR="0" indent="-85725" algn="l" rtl="0" fontAlgn="ctr">
                        <a:lnSpc>
                          <a:spcPct val="100000"/>
                        </a:lnSpc>
                        <a:spcBef>
                          <a:spcPts val="0"/>
                        </a:spcBef>
                        <a:spcAft>
                          <a:spcPts val="0"/>
                        </a:spcAft>
                        <a:buClr>
                          <a:srgbClr val="000000"/>
                        </a:buClr>
                        <a:buFont typeface="Arial" panose="020B0604020202020204" pitchFamily="34" charset="0"/>
                        <a:buChar char="•"/>
                      </a:pPr>
                      <a:r>
                        <a:rPr lang="zh-TW" altLang="en-US" sz="1400" b="0" i="0" u="none" strike="noStrike" cap="none" dirty="0">
                          <a:solidFill>
                            <a:srgbClr val="000000"/>
                          </a:solidFill>
                          <a:effectLst/>
                          <a:latin typeface="微軟正黑體" panose="020B0604030504040204" pitchFamily="34" charset="-120"/>
                          <a:ea typeface="微軟正黑體" panose="020B0604030504040204" pitchFamily="34" charset="-120"/>
                          <a:cs typeface="+mn-cs"/>
                          <a:sym typeface="Arial"/>
                        </a:rPr>
                        <a:t>已完成</a:t>
                      </a:r>
                      <a:r>
                        <a:rPr lang="en-US" altLang="zh-TW" sz="1400" b="0" i="0" u="none" strike="noStrike" cap="none" dirty="0">
                          <a:solidFill>
                            <a:srgbClr val="000000"/>
                          </a:solidFill>
                          <a:effectLst/>
                          <a:latin typeface="微軟正黑體" panose="020B0604030504040204" pitchFamily="34" charset="-120"/>
                          <a:ea typeface="微軟正黑體" panose="020B0604030504040204" pitchFamily="34" charset="-120"/>
                          <a:cs typeface="+mn-cs"/>
                          <a:sym typeface="Arial"/>
                        </a:rPr>
                        <a:t>1.</a:t>
                      </a:r>
                      <a:r>
                        <a:rPr lang="zh-TW" altLang="en-US" sz="1400" b="0" i="0" u="none" strike="noStrike" cap="none" dirty="0">
                          <a:solidFill>
                            <a:srgbClr val="000000"/>
                          </a:solidFill>
                          <a:effectLst/>
                          <a:latin typeface="微軟正黑體" panose="020B0604030504040204" pitchFamily="34" charset="-120"/>
                          <a:ea typeface="微軟正黑體" panose="020B0604030504040204" pitchFamily="34" charset="-120"/>
                          <a:cs typeface="+mn-cs"/>
                          <a:sym typeface="Arial"/>
                        </a:rPr>
                        <a:t>教育部</a:t>
                      </a:r>
                      <a:r>
                        <a:rPr lang="en-US" altLang="zh-TW" sz="1400" b="0" i="0" u="none" strike="noStrike" cap="none" dirty="0">
                          <a:solidFill>
                            <a:srgbClr val="000000"/>
                          </a:solidFill>
                          <a:effectLst/>
                          <a:latin typeface="微軟正黑體" panose="020B0604030504040204" pitchFamily="34" charset="-120"/>
                          <a:ea typeface="微軟正黑體" panose="020B0604030504040204" pitchFamily="34" charset="-120"/>
                          <a:cs typeface="+mn-cs"/>
                          <a:sym typeface="Arial"/>
                        </a:rPr>
                        <a:t>(7</a:t>
                      </a:r>
                      <a:r>
                        <a:rPr lang="zh-TW" altLang="en-US" sz="1400" b="0" i="0" u="none" strike="noStrike" cap="none" dirty="0">
                          <a:solidFill>
                            <a:srgbClr val="000000"/>
                          </a:solidFill>
                          <a:effectLst/>
                          <a:latin typeface="微軟正黑體" panose="020B0604030504040204" pitchFamily="34" charset="-120"/>
                          <a:ea typeface="微軟正黑體" panose="020B0604030504040204" pitchFamily="34" charset="-120"/>
                          <a:cs typeface="+mn-cs"/>
                          <a:sym typeface="Arial"/>
                        </a:rPr>
                        <a:t>個</a:t>
                      </a:r>
                      <a:r>
                        <a:rPr lang="en-US" altLang="zh-TW" sz="1400" b="0" i="0" u="none" strike="noStrike" cap="none" dirty="0">
                          <a:solidFill>
                            <a:srgbClr val="000000"/>
                          </a:solidFill>
                          <a:effectLst/>
                          <a:latin typeface="微軟正黑體" panose="020B0604030504040204" pitchFamily="34" charset="-120"/>
                          <a:ea typeface="微軟正黑體" panose="020B0604030504040204" pitchFamily="34" charset="-120"/>
                          <a:cs typeface="+mn-cs"/>
                          <a:sym typeface="Arial"/>
                        </a:rPr>
                        <a:t>)</a:t>
                      </a:r>
                      <a:r>
                        <a:rPr lang="zh-TW" altLang="en-US" sz="1400" b="0" i="0" u="none" strike="noStrike" cap="none" dirty="0">
                          <a:solidFill>
                            <a:srgbClr val="000000"/>
                          </a:solidFill>
                          <a:effectLst/>
                          <a:latin typeface="微軟正黑體" panose="020B0604030504040204" pitchFamily="34" charset="-120"/>
                          <a:ea typeface="微軟正黑體" panose="020B0604030504040204" pitchFamily="34" charset="-120"/>
                          <a:cs typeface="+mn-cs"/>
                          <a:sym typeface="Arial"/>
                        </a:rPr>
                        <a:t>、</a:t>
                      </a:r>
                      <a:r>
                        <a:rPr lang="en-US" altLang="zh-TW" sz="1400" b="0" i="0" u="none" strike="noStrike" cap="none" dirty="0">
                          <a:solidFill>
                            <a:srgbClr val="000000"/>
                          </a:solidFill>
                          <a:effectLst/>
                          <a:latin typeface="微軟正黑體" panose="020B0604030504040204" pitchFamily="34" charset="-120"/>
                          <a:ea typeface="微軟正黑體" panose="020B0604030504040204" pitchFamily="34" charset="-120"/>
                          <a:cs typeface="+mn-cs"/>
                          <a:sym typeface="Arial"/>
                        </a:rPr>
                        <a:t>2.</a:t>
                      </a:r>
                      <a:r>
                        <a:rPr lang="zh-TW" altLang="en-US" sz="1400" b="0" i="0" u="none" strike="noStrike" cap="none" dirty="0">
                          <a:solidFill>
                            <a:srgbClr val="000000"/>
                          </a:solidFill>
                          <a:effectLst/>
                          <a:latin typeface="微軟正黑體" panose="020B0604030504040204" pitchFamily="34" charset="-120"/>
                          <a:ea typeface="微軟正黑體" panose="020B0604030504040204" pitchFamily="34" charset="-120"/>
                          <a:cs typeface="+mn-cs"/>
                          <a:sym typeface="Arial"/>
                        </a:rPr>
                        <a:t>衛福部國民健康署</a:t>
                      </a:r>
                      <a:r>
                        <a:rPr lang="en-US" altLang="zh-TW" sz="1400" b="0" i="0" u="none" strike="noStrike" cap="none" dirty="0">
                          <a:solidFill>
                            <a:srgbClr val="000000"/>
                          </a:solidFill>
                          <a:effectLst/>
                          <a:latin typeface="微軟正黑體" panose="020B0604030504040204" pitchFamily="34" charset="-120"/>
                          <a:ea typeface="微軟正黑體" panose="020B0604030504040204" pitchFamily="34" charset="-120"/>
                          <a:cs typeface="+mn-cs"/>
                          <a:sym typeface="Arial"/>
                        </a:rPr>
                        <a:t>(2</a:t>
                      </a:r>
                      <a:r>
                        <a:rPr lang="zh-TW" altLang="en-US" sz="1400" b="0" i="0" u="none" strike="noStrike" cap="none" dirty="0">
                          <a:solidFill>
                            <a:srgbClr val="000000"/>
                          </a:solidFill>
                          <a:effectLst/>
                          <a:latin typeface="微軟正黑體" panose="020B0604030504040204" pitchFamily="34" charset="-120"/>
                          <a:ea typeface="微軟正黑體" panose="020B0604030504040204" pitchFamily="34" charset="-120"/>
                          <a:cs typeface="+mn-cs"/>
                          <a:sym typeface="Arial"/>
                        </a:rPr>
                        <a:t>個</a:t>
                      </a:r>
                      <a:r>
                        <a:rPr lang="en-US" altLang="zh-TW" sz="1400" b="0" i="0" u="none" strike="noStrike" cap="none" dirty="0">
                          <a:solidFill>
                            <a:srgbClr val="000000"/>
                          </a:solidFill>
                          <a:effectLst/>
                          <a:latin typeface="微軟正黑體" panose="020B0604030504040204" pitchFamily="34" charset="-120"/>
                          <a:ea typeface="微軟正黑體" panose="020B0604030504040204" pitchFamily="34" charset="-120"/>
                          <a:cs typeface="+mn-cs"/>
                          <a:sym typeface="Arial"/>
                        </a:rPr>
                        <a:t>)</a:t>
                      </a:r>
                      <a:r>
                        <a:rPr lang="zh-TW" altLang="en-US" sz="1400" b="0" i="0" u="none" strike="noStrike" cap="none" dirty="0">
                          <a:solidFill>
                            <a:srgbClr val="000000"/>
                          </a:solidFill>
                          <a:effectLst/>
                          <a:latin typeface="微軟正黑體" panose="020B0604030504040204" pitchFamily="34" charset="-120"/>
                          <a:ea typeface="微軟正黑體" panose="020B0604030504040204" pitchFamily="34" charset="-120"/>
                          <a:cs typeface="+mn-cs"/>
                          <a:sym typeface="Arial"/>
                        </a:rPr>
                        <a:t>，以及</a:t>
                      </a:r>
                      <a:r>
                        <a:rPr lang="en-US" altLang="zh-TW" sz="1400" b="0" i="0" u="none" strike="noStrike" cap="none" dirty="0">
                          <a:solidFill>
                            <a:srgbClr val="000000"/>
                          </a:solidFill>
                          <a:effectLst/>
                          <a:latin typeface="微軟正黑體" panose="020B0604030504040204" pitchFamily="34" charset="-120"/>
                          <a:ea typeface="微軟正黑體" panose="020B0604030504040204" pitchFamily="34" charset="-120"/>
                          <a:cs typeface="+mn-cs"/>
                          <a:sym typeface="Arial"/>
                        </a:rPr>
                        <a:t>3.</a:t>
                      </a:r>
                      <a:r>
                        <a:rPr lang="zh-TW" altLang="en-US" sz="1400" b="0" i="0" u="none" strike="noStrike" cap="none" dirty="0">
                          <a:solidFill>
                            <a:srgbClr val="000000"/>
                          </a:solidFill>
                          <a:effectLst/>
                          <a:latin typeface="微軟正黑體" panose="020B0604030504040204" pitchFamily="34" charset="-120"/>
                          <a:ea typeface="微軟正黑體" panose="020B0604030504040204" pitchFamily="34" charset="-120"/>
                          <a:cs typeface="+mn-cs"/>
                          <a:sym typeface="Arial"/>
                        </a:rPr>
                        <a:t>環境部等</a:t>
                      </a:r>
                      <a:r>
                        <a:rPr lang="en-US" altLang="zh-TW" sz="1400" b="0" i="0" u="none" strike="noStrike" cap="none" dirty="0">
                          <a:solidFill>
                            <a:srgbClr val="000000"/>
                          </a:solidFill>
                          <a:effectLst/>
                          <a:latin typeface="微軟正黑體" panose="020B0604030504040204" pitchFamily="34" charset="-120"/>
                          <a:ea typeface="微軟正黑體" panose="020B0604030504040204" pitchFamily="34" charset="-120"/>
                          <a:cs typeface="+mn-cs"/>
                          <a:sym typeface="Arial"/>
                        </a:rPr>
                        <a:t>3</a:t>
                      </a:r>
                      <a:r>
                        <a:rPr lang="zh-TW" altLang="en-US" sz="1400" b="0" i="0" u="none" strike="noStrike" cap="none" dirty="0">
                          <a:solidFill>
                            <a:srgbClr val="000000"/>
                          </a:solidFill>
                          <a:effectLst/>
                          <a:latin typeface="微軟正黑體" panose="020B0604030504040204" pitchFamily="34" charset="-120"/>
                          <a:ea typeface="微軟正黑體" panose="020B0604030504040204" pitchFamily="34" charset="-120"/>
                          <a:cs typeface="+mn-cs"/>
                          <a:sym typeface="Arial"/>
                        </a:rPr>
                        <a:t>個部會</a:t>
                      </a:r>
                      <a:r>
                        <a:rPr lang="en-US" altLang="zh-TW" sz="1400" b="0" i="0" u="none" strike="noStrike" cap="none" dirty="0">
                          <a:solidFill>
                            <a:srgbClr val="000000"/>
                          </a:solidFill>
                          <a:effectLst/>
                          <a:latin typeface="微軟正黑體" panose="020B0604030504040204" pitchFamily="34" charset="-120"/>
                          <a:ea typeface="微軟正黑體" panose="020B0604030504040204" pitchFamily="34" charset="-120"/>
                          <a:cs typeface="+mn-cs"/>
                          <a:sym typeface="Arial"/>
                        </a:rPr>
                        <a:t>10</a:t>
                      </a:r>
                      <a:r>
                        <a:rPr lang="zh-TW" altLang="en-US" sz="1400" b="0" i="0" u="none" strike="noStrike" cap="none" dirty="0">
                          <a:solidFill>
                            <a:srgbClr val="000000"/>
                          </a:solidFill>
                          <a:effectLst/>
                          <a:latin typeface="微軟正黑體" panose="020B0604030504040204" pitchFamily="34" charset="-120"/>
                          <a:ea typeface="微軟正黑體" panose="020B0604030504040204" pitchFamily="34" charset="-120"/>
                          <a:cs typeface="+mn-cs"/>
                          <a:sym typeface="Arial"/>
                        </a:rPr>
                        <a:t>個網站。</a:t>
                      </a:r>
                    </a:p>
                  </a:txBody>
                  <a:tcPr marL="9525" marR="9525" marT="9525"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894249350"/>
                  </a:ext>
                </a:extLst>
              </a:tr>
              <a:tr h="504000">
                <a:tc>
                  <a:txBody>
                    <a:bodyPr/>
                    <a:lstStyle/>
                    <a:p>
                      <a:pPr algn="ctr" rtl="0" fontAlgn="ctr"/>
                      <a:r>
                        <a:rPr lang="en-US" altLang="zh-TW" sz="1400" b="0" i="0" u="none" strike="noStrike" dirty="0">
                          <a:solidFill>
                            <a:srgbClr val="000000"/>
                          </a:solidFill>
                          <a:effectLst/>
                          <a:latin typeface="微軟正黑體" panose="020B0604030504040204" pitchFamily="34" charset="-120"/>
                          <a:ea typeface="微軟正黑體" panose="020B0604030504040204" pitchFamily="34" charset="-120"/>
                        </a:rPr>
                        <a:t>3</a:t>
                      </a:r>
                    </a:p>
                  </a:txBody>
                  <a:tcPr marL="9525" marR="9525" marT="9525"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l" fontAlgn="ctr"/>
                      <a:r>
                        <a:rPr lang="zh-TW" altLang="en-US" sz="1800" b="0" i="0" u="none" strike="noStrike" dirty="0">
                          <a:solidFill>
                            <a:srgbClr val="000000"/>
                          </a:solidFill>
                          <a:effectLst/>
                          <a:latin typeface="微軟正黑體" panose="020B0604030504040204" pitchFamily="34" charset="-120"/>
                          <a:ea typeface="微軟正黑體" panose="020B0604030504040204" pitchFamily="34" charset="-120"/>
                        </a:rPr>
                        <a:t>擴增場域資訊審核機制</a:t>
                      </a:r>
                    </a:p>
                  </a:txBody>
                  <a:tcPr marL="9525" marR="9525" marT="9525"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marL="85725" marR="0" indent="-85725" algn="l" rtl="0" fontAlgn="ctr">
                        <a:lnSpc>
                          <a:spcPct val="100000"/>
                        </a:lnSpc>
                        <a:spcBef>
                          <a:spcPts val="0"/>
                        </a:spcBef>
                        <a:spcAft>
                          <a:spcPts val="0"/>
                        </a:spcAft>
                        <a:buClr>
                          <a:srgbClr val="000000"/>
                        </a:buClr>
                        <a:buFont typeface="Arial" panose="020B0604020202020204" pitchFamily="34" charset="0"/>
                        <a:buChar char="•"/>
                      </a:pPr>
                      <a:r>
                        <a:rPr lang="zh-TW" altLang="en-US" sz="1400" b="0" i="0" u="none" strike="noStrike" cap="none" dirty="0">
                          <a:solidFill>
                            <a:srgbClr val="000000"/>
                          </a:solidFill>
                          <a:effectLst/>
                          <a:latin typeface="微軟正黑體" panose="020B0604030504040204" pitchFamily="34" charset="-120"/>
                          <a:ea typeface="微軟正黑體" panose="020B0604030504040204" pitchFamily="34" charset="-120"/>
                          <a:cs typeface="+mn-cs"/>
                          <a:sym typeface="Arial"/>
                        </a:rPr>
                        <a:t>已於</a:t>
                      </a:r>
                      <a:r>
                        <a:rPr lang="en-US" altLang="zh-TW" sz="1400" b="0" i="0" u="none" strike="noStrike" cap="none" dirty="0">
                          <a:solidFill>
                            <a:srgbClr val="000000"/>
                          </a:solidFill>
                          <a:effectLst/>
                          <a:latin typeface="微軟正黑體" panose="020B0604030504040204" pitchFamily="34" charset="-120"/>
                          <a:ea typeface="微軟正黑體" panose="020B0604030504040204" pitchFamily="34" charset="-120"/>
                          <a:cs typeface="+mn-cs"/>
                          <a:sym typeface="Arial"/>
                        </a:rPr>
                        <a:t>5</a:t>
                      </a:r>
                      <a:r>
                        <a:rPr lang="zh-TW" altLang="en-US" sz="1400" b="0" i="0" u="none" strike="noStrike" cap="none" dirty="0">
                          <a:solidFill>
                            <a:srgbClr val="000000"/>
                          </a:solidFill>
                          <a:effectLst/>
                          <a:latin typeface="微軟正黑體" panose="020B0604030504040204" pitchFamily="34" charset="-120"/>
                          <a:ea typeface="微軟正黑體" panose="020B0604030504040204" pitchFamily="34" charset="-120"/>
                          <a:cs typeface="+mn-cs"/>
                          <a:sym typeface="Arial"/>
                        </a:rPr>
                        <a:t>月</a:t>
                      </a:r>
                      <a:r>
                        <a:rPr lang="en-US" altLang="zh-TW" sz="1400" b="0" i="0" u="none" strike="noStrike" cap="none" dirty="0">
                          <a:solidFill>
                            <a:srgbClr val="000000"/>
                          </a:solidFill>
                          <a:effectLst/>
                          <a:latin typeface="微軟正黑體" panose="020B0604030504040204" pitchFamily="34" charset="-120"/>
                          <a:ea typeface="微軟正黑體" panose="020B0604030504040204" pitchFamily="34" charset="-120"/>
                          <a:cs typeface="+mn-cs"/>
                          <a:sym typeface="Arial"/>
                        </a:rPr>
                        <a:t>22</a:t>
                      </a:r>
                      <a:r>
                        <a:rPr lang="zh-TW" altLang="en-US" sz="1400" b="0" i="0" u="none" strike="noStrike" cap="none" dirty="0">
                          <a:solidFill>
                            <a:srgbClr val="000000"/>
                          </a:solidFill>
                          <a:effectLst/>
                          <a:latin typeface="微軟正黑體" panose="020B0604030504040204" pitchFamily="34" charset="-120"/>
                          <a:ea typeface="微軟正黑體" panose="020B0604030504040204" pitchFamily="34" charset="-120"/>
                          <a:cs typeface="+mn-cs"/>
                          <a:sym typeface="Arial"/>
                        </a:rPr>
                        <a:t>日完成場域新增及更新資料審核流程程式，異動</a:t>
                      </a:r>
                      <a:r>
                        <a:rPr lang="en-US" altLang="zh-TW" sz="1400" b="0" i="0" u="none" strike="noStrike" cap="none" dirty="0">
                          <a:solidFill>
                            <a:srgbClr val="000000"/>
                          </a:solidFill>
                          <a:effectLst/>
                          <a:latin typeface="微軟正黑體" panose="020B0604030504040204" pitchFamily="34" charset="-120"/>
                          <a:ea typeface="微軟正黑體" panose="020B0604030504040204" pitchFamily="34" charset="-120"/>
                          <a:cs typeface="+mn-cs"/>
                          <a:sym typeface="Arial"/>
                        </a:rPr>
                        <a:t>88</a:t>
                      </a:r>
                      <a:r>
                        <a:rPr lang="zh-TW" altLang="en-US" sz="1400" b="0" i="0" u="none" strike="noStrike" cap="none" dirty="0">
                          <a:solidFill>
                            <a:srgbClr val="000000"/>
                          </a:solidFill>
                          <a:effectLst/>
                          <a:latin typeface="微軟正黑體" panose="020B0604030504040204" pitchFamily="34" charset="-120"/>
                          <a:ea typeface="微軟正黑體" panose="020B0604030504040204" pitchFamily="34" charset="-120"/>
                          <a:cs typeface="+mn-cs"/>
                          <a:sym typeface="Arial"/>
                        </a:rPr>
                        <a:t>筆場域，目前共計</a:t>
                      </a:r>
                      <a:r>
                        <a:rPr lang="en-US" altLang="zh-TW" sz="1400" b="0" i="0" u="none" strike="noStrike" cap="none" dirty="0">
                          <a:solidFill>
                            <a:srgbClr val="000000"/>
                          </a:solidFill>
                          <a:effectLst/>
                          <a:latin typeface="微軟正黑體" panose="020B0604030504040204" pitchFamily="34" charset="-120"/>
                          <a:ea typeface="微軟正黑體" panose="020B0604030504040204" pitchFamily="34" charset="-120"/>
                          <a:cs typeface="+mn-cs"/>
                          <a:sym typeface="Arial"/>
                        </a:rPr>
                        <a:t>331</a:t>
                      </a:r>
                      <a:r>
                        <a:rPr lang="zh-TW" altLang="en-US" sz="1400" b="0" i="0" u="none" strike="noStrike" cap="none" dirty="0">
                          <a:solidFill>
                            <a:srgbClr val="000000"/>
                          </a:solidFill>
                          <a:effectLst/>
                          <a:latin typeface="微軟正黑體" panose="020B0604030504040204" pitchFamily="34" charset="-120"/>
                          <a:ea typeface="微軟正黑體" panose="020B0604030504040204" pitchFamily="34" charset="-120"/>
                          <a:cs typeface="+mn-cs"/>
                          <a:sym typeface="Arial"/>
                        </a:rPr>
                        <a:t>場域。</a:t>
                      </a:r>
                    </a:p>
                  </a:txBody>
                  <a:tcPr marL="9525" marR="9525" marT="9525"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3063375627"/>
                  </a:ext>
                </a:extLst>
              </a:tr>
              <a:tr h="504000">
                <a:tc>
                  <a:txBody>
                    <a:bodyPr/>
                    <a:lstStyle/>
                    <a:p>
                      <a:pPr algn="ctr" rtl="0" fontAlgn="ctr"/>
                      <a:r>
                        <a:rPr lang="en-US" altLang="zh-TW" sz="1400" b="0" i="0" u="none" strike="noStrike">
                          <a:solidFill>
                            <a:srgbClr val="000000"/>
                          </a:solidFill>
                          <a:effectLst/>
                          <a:latin typeface="微軟正黑體" panose="020B0604030504040204" pitchFamily="34" charset="-120"/>
                          <a:ea typeface="微軟正黑體" panose="020B0604030504040204" pitchFamily="34" charset="-120"/>
                        </a:rPr>
                        <a:t>4</a:t>
                      </a:r>
                    </a:p>
                  </a:txBody>
                  <a:tcPr marL="9525" marR="9525" marT="9525"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l" fontAlgn="ctr"/>
                      <a:r>
                        <a:rPr lang="zh-TW" altLang="en-US" sz="1800" b="0" i="0" u="none" strike="noStrike" dirty="0">
                          <a:solidFill>
                            <a:srgbClr val="000000"/>
                          </a:solidFill>
                          <a:effectLst/>
                          <a:latin typeface="微軟正黑體" panose="020B0604030504040204" pitchFamily="34" charset="-120"/>
                          <a:ea typeface="微軟正黑體" panose="020B0604030504040204" pitchFamily="34" charset="-120"/>
                        </a:rPr>
                        <a:t>新增後臺帳號線上申請</a:t>
                      </a:r>
                    </a:p>
                  </a:txBody>
                  <a:tcPr marL="9525" marR="9525" marT="9525"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marL="85725" marR="0" indent="-85725" algn="l" rtl="0" fontAlgn="ctr">
                        <a:lnSpc>
                          <a:spcPct val="100000"/>
                        </a:lnSpc>
                        <a:spcBef>
                          <a:spcPts val="0"/>
                        </a:spcBef>
                        <a:spcAft>
                          <a:spcPts val="0"/>
                        </a:spcAft>
                        <a:buClr>
                          <a:srgbClr val="000000"/>
                        </a:buClr>
                        <a:buFont typeface="Arial" panose="020B0604020202020204" pitchFamily="34" charset="0"/>
                        <a:buChar char="•"/>
                      </a:pPr>
                      <a:r>
                        <a:rPr lang="zh-TW" altLang="en-US" sz="1400" b="0" i="0" u="none" strike="noStrike" cap="none" dirty="0">
                          <a:solidFill>
                            <a:srgbClr val="000000"/>
                          </a:solidFill>
                          <a:effectLst/>
                          <a:latin typeface="微軟正黑體" panose="020B0604030504040204" pitchFamily="34" charset="-120"/>
                          <a:ea typeface="微軟正黑體" panose="020B0604030504040204" pitchFamily="34" charset="-120"/>
                          <a:cs typeface="+mn-cs"/>
                          <a:sym typeface="Arial"/>
                        </a:rPr>
                        <a:t>已於</a:t>
                      </a:r>
                      <a:r>
                        <a:rPr lang="en-US" altLang="zh-TW" sz="1400" b="0" i="0" u="none" strike="noStrike" cap="none" dirty="0">
                          <a:solidFill>
                            <a:srgbClr val="000000"/>
                          </a:solidFill>
                          <a:effectLst/>
                          <a:latin typeface="微軟正黑體" panose="020B0604030504040204" pitchFamily="34" charset="-120"/>
                          <a:ea typeface="微軟正黑體" panose="020B0604030504040204" pitchFamily="34" charset="-120"/>
                          <a:cs typeface="+mn-cs"/>
                          <a:sym typeface="Arial"/>
                        </a:rPr>
                        <a:t>5</a:t>
                      </a:r>
                      <a:r>
                        <a:rPr lang="zh-TW" altLang="en-US" sz="1400" b="0" i="0" u="none" strike="noStrike" cap="none" dirty="0">
                          <a:solidFill>
                            <a:srgbClr val="000000"/>
                          </a:solidFill>
                          <a:effectLst/>
                          <a:latin typeface="微軟正黑體" panose="020B0604030504040204" pitchFamily="34" charset="-120"/>
                          <a:ea typeface="微軟正黑體" panose="020B0604030504040204" pitchFamily="34" charset="-120"/>
                          <a:cs typeface="+mn-cs"/>
                          <a:sym typeface="Arial"/>
                        </a:rPr>
                        <a:t>月</a:t>
                      </a:r>
                      <a:r>
                        <a:rPr lang="en-US" altLang="zh-TW" sz="1400" b="0" i="0" u="none" strike="noStrike" cap="none" dirty="0">
                          <a:solidFill>
                            <a:srgbClr val="000000"/>
                          </a:solidFill>
                          <a:effectLst/>
                          <a:latin typeface="微軟正黑體" panose="020B0604030504040204" pitchFamily="34" charset="-120"/>
                          <a:ea typeface="微軟正黑體" panose="020B0604030504040204" pitchFamily="34" charset="-120"/>
                          <a:cs typeface="+mn-cs"/>
                          <a:sym typeface="Arial"/>
                        </a:rPr>
                        <a:t>22</a:t>
                      </a:r>
                      <a:r>
                        <a:rPr lang="zh-TW" altLang="en-US" sz="1400" b="0" i="0" u="none" strike="noStrike" cap="none" dirty="0">
                          <a:solidFill>
                            <a:srgbClr val="000000"/>
                          </a:solidFill>
                          <a:effectLst/>
                          <a:latin typeface="微軟正黑體" panose="020B0604030504040204" pitchFamily="34" charset="-120"/>
                          <a:ea typeface="微軟正黑體" panose="020B0604030504040204" pitchFamily="34" charset="-120"/>
                          <a:cs typeface="+mn-cs"/>
                          <a:sym typeface="Arial"/>
                        </a:rPr>
                        <a:t>日完成帳號申請功能，新增</a:t>
                      </a:r>
                      <a:r>
                        <a:rPr lang="en-US" altLang="zh-TW" sz="1400" b="0" i="0" u="none" strike="noStrike" cap="none" dirty="0">
                          <a:solidFill>
                            <a:srgbClr val="000000"/>
                          </a:solidFill>
                          <a:effectLst/>
                          <a:latin typeface="微軟正黑體" panose="020B0604030504040204" pitchFamily="34" charset="-120"/>
                          <a:ea typeface="微軟正黑體" panose="020B0604030504040204" pitchFamily="34" charset="-120"/>
                          <a:cs typeface="+mn-cs"/>
                          <a:sym typeface="Arial"/>
                        </a:rPr>
                        <a:t>130</a:t>
                      </a:r>
                      <a:r>
                        <a:rPr lang="zh-TW" altLang="en-US" sz="1400" b="0" i="0" u="none" strike="noStrike" cap="none" dirty="0">
                          <a:solidFill>
                            <a:srgbClr val="000000"/>
                          </a:solidFill>
                          <a:effectLst/>
                          <a:latin typeface="微軟正黑體" panose="020B0604030504040204" pitchFamily="34" charset="-120"/>
                          <a:ea typeface="微軟正黑體" panose="020B0604030504040204" pitchFamily="34" charset="-120"/>
                          <a:cs typeface="+mn-cs"/>
                          <a:sym typeface="Arial"/>
                        </a:rPr>
                        <a:t>筆後臺管理帳號。</a:t>
                      </a:r>
                    </a:p>
                  </a:txBody>
                  <a:tcPr marL="9525" marR="9525" marT="9525"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1367984994"/>
                  </a:ext>
                </a:extLst>
              </a:tr>
              <a:tr h="504000">
                <a:tc>
                  <a:txBody>
                    <a:bodyPr/>
                    <a:lstStyle/>
                    <a:p>
                      <a:pPr algn="ctr" rtl="0" fontAlgn="ctr"/>
                      <a:r>
                        <a:rPr lang="en-US" altLang="zh-TW" sz="1400" b="0" i="0" u="none" strike="noStrike" dirty="0">
                          <a:solidFill>
                            <a:srgbClr val="000000"/>
                          </a:solidFill>
                          <a:effectLst/>
                          <a:latin typeface="微軟正黑體" panose="020B0604030504040204" pitchFamily="34" charset="-120"/>
                          <a:ea typeface="微軟正黑體" panose="020B0604030504040204" pitchFamily="34" charset="-120"/>
                        </a:rPr>
                        <a:t>5</a:t>
                      </a:r>
                    </a:p>
                  </a:txBody>
                  <a:tcPr marL="9525" marR="9525" marT="9525"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l" fontAlgn="ctr"/>
                      <a:r>
                        <a:rPr lang="zh-TW" altLang="en-US" sz="1800" b="0" i="0" u="none" strike="noStrike" dirty="0">
                          <a:solidFill>
                            <a:srgbClr val="000000"/>
                          </a:solidFill>
                          <a:effectLst/>
                          <a:latin typeface="微軟正黑體" panose="020B0604030504040204" pitchFamily="34" charset="-120"/>
                          <a:ea typeface="微軟正黑體" panose="020B0604030504040204" pitchFamily="34" charset="-120"/>
                        </a:rPr>
                        <a:t>設置前臺意見信箱</a:t>
                      </a:r>
                    </a:p>
                  </a:txBody>
                  <a:tcPr marL="9525" marR="9525" marT="9525"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marL="85725" marR="0" indent="-85725" algn="l" rtl="0" fontAlgn="ctr">
                        <a:lnSpc>
                          <a:spcPct val="100000"/>
                        </a:lnSpc>
                        <a:spcBef>
                          <a:spcPts val="0"/>
                        </a:spcBef>
                        <a:spcAft>
                          <a:spcPts val="0"/>
                        </a:spcAft>
                        <a:buClr>
                          <a:srgbClr val="000000"/>
                        </a:buClr>
                        <a:buFont typeface="Arial" panose="020B0604020202020204" pitchFamily="34" charset="0"/>
                        <a:buChar char="•"/>
                      </a:pPr>
                      <a:r>
                        <a:rPr lang="en-US" altLang="zh-TW" sz="1400" b="0" i="0" u="none" strike="noStrike" cap="none" dirty="0">
                          <a:solidFill>
                            <a:srgbClr val="000000"/>
                          </a:solidFill>
                          <a:effectLst/>
                          <a:latin typeface="微軟正黑體" panose="020B0604030504040204" pitchFamily="34" charset="-120"/>
                          <a:ea typeface="微軟正黑體" panose="020B0604030504040204" pitchFamily="34" charset="-120"/>
                          <a:cs typeface="+mn-cs"/>
                          <a:sym typeface="Arial"/>
                        </a:rPr>
                        <a:t>7</a:t>
                      </a:r>
                      <a:r>
                        <a:rPr lang="zh-TW" altLang="en-US" sz="1400" b="0" i="0" u="none" strike="noStrike" cap="none" dirty="0">
                          <a:solidFill>
                            <a:srgbClr val="000000"/>
                          </a:solidFill>
                          <a:effectLst/>
                          <a:latin typeface="微軟正黑體" panose="020B0604030504040204" pitchFamily="34" charset="-120"/>
                          <a:ea typeface="微軟正黑體" panose="020B0604030504040204" pitchFamily="34" charset="-120"/>
                          <a:cs typeface="+mn-cs"/>
                          <a:sym typeface="Arial"/>
                        </a:rPr>
                        <a:t>月</a:t>
                      </a:r>
                      <a:r>
                        <a:rPr lang="en-US" altLang="zh-TW" sz="1400" b="0" i="0" u="none" strike="noStrike" cap="none" dirty="0">
                          <a:solidFill>
                            <a:srgbClr val="000000"/>
                          </a:solidFill>
                          <a:effectLst/>
                          <a:latin typeface="微軟正黑體" panose="020B0604030504040204" pitchFamily="34" charset="-120"/>
                          <a:ea typeface="微軟正黑體" panose="020B0604030504040204" pitchFamily="34" charset="-120"/>
                          <a:cs typeface="+mn-cs"/>
                          <a:sym typeface="Arial"/>
                        </a:rPr>
                        <a:t>4</a:t>
                      </a:r>
                      <a:r>
                        <a:rPr lang="zh-TW" altLang="en-US" sz="1400" b="0" i="0" u="none" strike="noStrike" cap="none" dirty="0">
                          <a:solidFill>
                            <a:srgbClr val="000000"/>
                          </a:solidFill>
                          <a:effectLst/>
                          <a:latin typeface="微軟正黑體" panose="020B0604030504040204" pitchFamily="34" charset="-120"/>
                          <a:ea typeface="微軟正黑體" panose="020B0604030504040204" pitchFamily="34" charset="-120"/>
                          <a:cs typeface="+mn-cs"/>
                          <a:sym typeface="Arial"/>
                        </a:rPr>
                        <a:t>日啟用意見信箱，已蒐集</a:t>
                      </a:r>
                      <a:r>
                        <a:rPr lang="en-US" altLang="zh-TW" sz="1400" b="0" i="0" u="none" strike="noStrike" cap="none" dirty="0">
                          <a:solidFill>
                            <a:srgbClr val="000000"/>
                          </a:solidFill>
                          <a:effectLst/>
                          <a:latin typeface="微軟正黑體" panose="020B0604030504040204" pitchFamily="34" charset="-120"/>
                          <a:ea typeface="微軟正黑體" panose="020B0604030504040204" pitchFamily="34" charset="-120"/>
                          <a:cs typeface="+mn-cs"/>
                          <a:sym typeface="Arial"/>
                        </a:rPr>
                        <a:t>36</a:t>
                      </a:r>
                      <a:r>
                        <a:rPr lang="zh-TW" altLang="en-US" sz="1400" b="0" i="0" u="none" strike="noStrike" cap="none" dirty="0">
                          <a:solidFill>
                            <a:srgbClr val="000000"/>
                          </a:solidFill>
                          <a:effectLst/>
                          <a:latin typeface="微軟正黑體" panose="020B0604030504040204" pitchFamily="34" charset="-120"/>
                          <a:ea typeface="微軟正黑體" panose="020B0604030504040204" pitchFamily="34" charset="-120"/>
                          <a:cs typeface="+mn-cs"/>
                          <a:sym typeface="Arial"/>
                        </a:rPr>
                        <a:t>則意見。</a:t>
                      </a:r>
                      <a:endParaRPr lang="en-US" altLang="zh-TW" sz="1400" b="0" i="0" u="none" strike="noStrike" cap="none" dirty="0">
                        <a:solidFill>
                          <a:srgbClr val="000000"/>
                        </a:solidFill>
                        <a:effectLst/>
                        <a:latin typeface="微軟正黑體" panose="020B0604030504040204" pitchFamily="34" charset="-120"/>
                        <a:ea typeface="微軟正黑體" panose="020B0604030504040204" pitchFamily="34" charset="-120"/>
                        <a:cs typeface="+mn-cs"/>
                        <a:sym typeface="Arial"/>
                      </a:endParaRPr>
                    </a:p>
                  </a:txBody>
                  <a:tcPr marL="9525" marR="9525" marT="9525"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507616564"/>
                  </a:ext>
                </a:extLst>
              </a:tr>
              <a:tr h="504000">
                <a:tc>
                  <a:txBody>
                    <a:bodyPr/>
                    <a:lstStyle/>
                    <a:p>
                      <a:pPr algn="ctr" fontAlgn="ctr"/>
                      <a:r>
                        <a:rPr lang="en-US" altLang="zh-TW" sz="1400" b="0" i="0" u="none" strike="noStrike" dirty="0">
                          <a:solidFill>
                            <a:srgbClr val="000000"/>
                          </a:solidFill>
                          <a:effectLst/>
                          <a:latin typeface="微軟正黑體" panose="020B0604030504040204" pitchFamily="34" charset="-120"/>
                          <a:ea typeface="微軟正黑體" panose="020B0604030504040204" pitchFamily="34" charset="-120"/>
                        </a:rPr>
                        <a:t>6</a:t>
                      </a:r>
                      <a:r>
                        <a:rPr lang="zh-TW" altLang="en-US" sz="1400" b="0" i="0" u="none" strike="noStrike" dirty="0">
                          <a:solidFill>
                            <a:srgbClr val="000000"/>
                          </a:solidFill>
                          <a:effectLst/>
                          <a:latin typeface="微軟正黑體" panose="020B0604030504040204" pitchFamily="34" charset="-120"/>
                          <a:ea typeface="微軟正黑體" panose="020B0604030504040204" pitchFamily="34" charset="-120"/>
                        </a:rPr>
                        <a:t>　</a:t>
                      </a:r>
                    </a:p>
                  </a:txBody>
                  <a:tcPr marL="9525" marR="9525" marT="9525"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l" fontAlgn="ctr"/>
                      <a:r>
                        <a:rPr lang="zh-TW" altLang="en-US" sz="1800" b="0" i="0" u="none" strike="noStrike" dirty="0">
                          <a:solidFill>
                            <a:srgbClr val="000000"/>
                          </a:solidFill>
                          <a:effectLst/>
                          <a:latin typeface="微軟正黑體" panose="020B0604030504040204" pitchFamily="34" charset="-120"/>
                          <a:ea typeface="微軟正黑體" panose="020B0604030504040204" pitchFamily="34" charset="-120"/>
                        </a:rPr>
                        <a:t>新增問卷調查功能</a:t>
                      </a:r>
                    </a:p>
                  </a:txBody>
                  <a:tcPr marL="9525" marR="9525" marT="9525"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marL="85725" marR="0" indent="-85725" algn="l" rtl="0" fontAlgn="ctr">
                        <a:lnSpc>
                          <a:spcPct val="100000"/>
                        </a:lnSpc>
                        <a:spcBef>
                          <a:spcPts val="0"/>
                        </a:spcBef>
                        <a:spcAft>
                          <a:spcPts val="0"/>
                        </a:spcAft>
                        <a:buClr>
                          <a:srgbClr val="000000"/>
                        </a:buClr>
                        <a:buFont typeface="Arial" panose="020B0604020202020204" pitchFamily="34" charset="0"/>
                        <a:buChar char="•"/>
                      </a:pPr>
                      <a:r>
                        <a:rPr lang="en-US" altLang="zh-TW" sz="1400" b="0" i="0" u="none" strike="noStrike" cap="none" dirty="0">
                          <a:solidFill>
                            <a:srgbClr val="000000"/>
                          </a:solidFill>
                          <a:effectLst/>
                          <a:latin typeface="微軟正黑體" panose="020B0604030504040204" pitchFamily="34" charset="-120"/>
                          <a:ea typeface="微軟正黑體" panose="020B0604030504040204" pitchFamily="34" charset="-120"/>
                          <a:cs typeface="+mn-cs"/>
                          <a:sym typeface="Arial"/>
                        </a:rPr>
                        <a:t>10</a:t>
                      </a:r>
                      <a:r>
                        <a:rPr lang="zh-TW" altLang="en-US" sz="1400" b="0" i="0" u="none" strike="noStrike" cap="none" dirty="0">
                          <a:solidFill>
                            <a:srgbClr val="000000"/>
                          </a:solidFill>
                          <a:effectLst/>
                          <a:latin typeface="微軟正黑體" panose="020B0604030504040204" pitchFamily="34" charset="-120"/>
                          <a:ea typeface="微軟正黑體" panose="020B0604030504040204" pitchFamily="34" charset="-120"/>
                          <a:cs typeface="+mn-cs"/>
                          <a:sym typeface="Arial"/>
                        </a:rPr>
                        <a:t>月</a:t>
                      </a:r>
                      <a:r>
                        <a:rPr lang="en-US" altLang="zh-TW" sz="1400" b="0" i="0" u="none" strike="noStrike" cap="none" dirty="0">
                          <a:solidFill>
                            <a:srgbClr val="000000"/>
                          </a:solidFill>
                          <a:effectLst/>
                          <a:latin typeface="微軟正黑體" panose="020B0604030504040204" pitchFamily="34" charset="-120"/>
                          <a:ea typeface="微軟正黑體" panose="020B0604030504040204" pitchFamily="34" charset="-120"/>
                          <a:cs typeface="+mn-cs"/>
                          <a:sym typeface="Arial"/>
                        </a:rPr>
                        <a:t>14</a:t>
                      </a:r>
                      <a:r>
                        <a:rPr lang="zh-TW" altLang="en-US" sz="1400" b="0" i="0" u="none" strike="noStrike" cap="none" dirty="0">
                          <a:solidFill>
                            <a:srgbClr val="000000"/>
                          </a:solidFill>
                          <a:effectLst/>
                          <a:latin typeface="微軟正黑體" panose="020B0604030504040204" pitchFamily="34" charset="-120"/>
                          <a:ea typeface="微軟正黑體" panose="020B0604030504040204" pitchFamily="34" charset="-120"/>
                          <a:cs typeface="+mn-cs"/>
                          <a:sym typeface="Arial"/>
                        </a:rPr>
                        <a:t>日啟用，已蒐集</a:t>
                      </a:r>
                      <a:r>
                        <a:rPr lang="en-US" altLang="zh-TW" sz="1400" b="0" i="0" u="none" strike="noStrike" cap="none" dirty="0">
                          <a:solidFill>
                            <a:srgbClr val="000000"/>
                          </a:solidFill>
                          <a:effectLst/>
                          <a:latin typeface="微軟正黑體" panose="020B0604030504040204" pitchFamily="34" charset="-120"/>
                          <a:ea typeface="微軟正黑體" panose="020B0604030504040204" pitchFamily="34" charset="-120"/>
                          <a:cs typeface="+mn-cs"/>
                          <a:sym typeface="Arial"/>
                        </a:rPr>
                        <a:t>1971</a:t>
                      </a:r>
                      <a:r>
                        <a:rPr lang="zh-TW" altLang="en-US" sz="1400" b="0" i="0" u="none" strike="noStrike" cap="none" dirty="0">
                          <a:solidFill>
                            <a:srgbClr val="000000"/>
                          </a:solidFill>
                          <a:effectLst/>
                          <a:latin typeface="微軟正黑體" panose="020B0604030504040204" pitchFamily="34" charset="-120"/>
                          <a:ea typeface="微軟正黑體" panose="020B0604030504040204" pitchFamily="34" charset="-120"/>
                          <a:cs typeface="+mn-cs"/>
                          <a:sym typeface="Arial"/>
                        </a:rPr>
                        <a:t>筆線上使用者以及食農推廣人員有效問卷，平臺使用滿意度達</a:t>
                      </a:r>
                      <a:r>
                        <a:rPr lang="en-US" altLang="zh-TW" sz="1400" b="0" i="0" u="none" strike="noStrike" cap="none" dirty="0">
                          <a:solidFill>
                            <a:srgbClr val="000000"/>
                          </a:solidFill>
                          <a:effectLst/>
                          <a:latin typeface="微軟正黑體" panose="020B0604030504040204" pitchFamily="34" charset="-120"/>
                          <a:ea typeface="微軟正黑體" panose="020B0604030504040204" pitchFamily="34" charset="-120"/>
                          <a:cs typeface="+mn-cs"/>
                          <a:sym typeface="Arial"/>
                        </a:rPr>
                        <a:t>93.5%</a:t>
                      </a:r>
                      <a:r>
                        <a:rPr lang="zh-TW" altLang="en-US" sz="1400" b="0" i="0" u="none" strike="noStrike" cap="none" dirty="0">
                          <a:solidFill>
                            <a:srgbClr val="000000"/>
                          </a:solidFill>
                          <a:effectLst/>
                          <a:latin typeface="微軟正黑體" panose="020B0604030504040204" pitchFamily="34" charset="-120"/>
                          <a:ea typeface="微軟正黑體" panose="020B0604030504040204" pitchFamily="34" charset="-120"/>
                          <a:cs typeface="+mn-cs"/>
                          <a:sym typeface="Arial"/>
                        </a:rPr>
                        <a:t>。</a:t>
                      </a:r>
                    </a:p>
                  </a:txBody>
                  <a:tcPr marL="9525" marR="9525" marT="9525"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2984945592"/>
                  </a:ext>
                </a:extLst>
              </a:tr>
              <a:tr h="540000">
                <a:tc>
                  <a:txBody>
                    <a:bodyPr/>
                    <a:lstStyle/>
                    <a:p>
                      <a:pPr algn="ctr" fontAlgn="ctr"/>
                      <a:r>
                        <a:rPr lang="en-US" altLang="zh-TW" sz="1400" b="0" i="0" u="none" strike="noStrike" dirty="0">
                          <a:solidFill>
                            <a:srgbClr val="000000"/>
                          </a:solidFill>
                          <a:effectLst/>
                          <a:latin typeface="微軟正黑體" panose="020B0604030504040204" pitchFamily="34" charset="-120"/>
                          <a:ea typeface="微軟正黑體" panose="020B0604030504040204" pitchFamily="34" charset="-120"/>
                        </a:rPr>
                        <a:t>7</a:t>
                      </a:r>
                      <a:r>
                        <a:rPr lang="zh-TW" altLang="en-US" sz="1400" b="0" i="0" u="none" strike="noStrike" dirty="0">
                          <a:solidFill>
                            <a:srgbClr val="000000"/>
                          </a:solidFill>
                          <a:effectLst/>
                          <a:latin typeface="微軟正黑體" panose="020B0604030504040204" pitchFamily="34" charset="-120"/>
                          <a:ea typeface="微軟正黑體" panose="020B0604030504040204" pitchFamily="34" charset="-120"/>
                        </a:rPr>
                        <a:t>　</a:t>
                      </a:r>
                    </a:p>
                  </a:txBody>
                  <a:tcPr marL="9525" marR="9525" marT="9525"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l" fontAlgn="ctr"/>
                      <a:r>
                        <a:rPr lang="zh-TW" altLang="en-US" sz="1800" b="0" i="0" u="none" strike="noStrike" dirty="0">
                          <a:solidFill>
                            <a:srgbClr val="000000"/>
                          </a:solidFill>
                          <a:effectLst/>
                          <a:latin typeface="微軟正黑體" panose="020B0604030504040204" pitchFamily="34" charset="-120"/>
                          <a:ea typeface="微軟正黑體" panose="020B0604030504040204" pitchFamily="34" charset="-120"/>
                        </a:rPr>
                        <a:t>完成拜訪</a:t>
                      </a:r>
                      <a:r>
                        <a:rPr lang="en-US" altLang="zh-TW" sz="1800" b="0" i="0" u="none" strike="noStrike" dirty="0">
                          <a:solidFill>
                            <a:srgbClr val="000000"/>
                          </a:solidFill>
                          <a:effectLst/>
                          <a:latin typeface="微軟正黑體" panose="020B0604030504040204" pitchFamily="34" charset="-120"/>
                          <a:ea typeface="微軟正黑體" panose="020B0604030504040204" pitchFamily="34" charset="-120"/>
                        </a:rPr>
                        <a:t>12</a:t>
                      </a:r>
                      <a:r>
                        <a:rPr lang="zh-TW" altLang="en-US" sz="1800" b="0" i="0" u="none" strike="noStrike" dirty="0">
                          <a:solidFill>
                            <a:srgbClr val="000000"/>
                          </a:solidFill>
                          <a:effectLst/>
                          <a:latin typeface="微軟正黑體" panose="020B0604030504040204" pitchFamily="34" charset="-120"/>
                          <a:ea typeface="微軟正黑體" panose="020B0604030504040204" pitchFamily="34" charset="-120"/>
                        </a:rPr>
                        <a:t>個縣市政府進行訪談及系統合作需求</a:t>
                      </a:r>
                    </a:p>
                  </a:txBody>
                  <a:tcPr marL="9525" marR="9525" marT="9525"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marL="85725" marR="0" indent="-85725" algn="l" rtl="0" fontAlgn="ctr">
                        <a:lnSpc>
                          <a:spcPct val="100000"/>
                        </a:lnSpc>
                        <a:spcBef>
                          <a:spcPts val="0"/>
                        </a:spcBef>
                        <a:spcAft>
                          <a:spcPts val="0"/>
                        </a:spcAft>
                        <a:buClr>
                          <a:srgbClr val="000000"/>
                        </a:buClr>
                        <a:buFont typeface="Arial" panose="020B0604020202020204" pitchFamily="34" charset="0"/>
                        <a:buChar char="•"/>
                      </a:pPr>
                      <a:r>
                        <a:rPr lang="zh-TW" altLang="en-US" sz="1400" b="0" i="0" u="none" strike="noStrike" cap="none" dirty="0">
                          <a:solidFill>
                            <a:srgbClr val="000000"/>
                          </a:solidFill>
                          <a:effectLst/>
                          <a:latin typeface="微軟正黑體" panose="020B0604030504040204" pitchFamily="34" charset="-120"/>
                          <a:ea typeface="微軟正黑體" panose="020B0604030504040204" pitchFamily="34" charset="-120"/>
                          <a:cs typeface="+mn-cs"/>
                          <a:sym typeface="Arial"/>
                        </a:rPr>
                        <a:t>已於</a:t>
                      </a:r>
                      <a:r>
                        <a:rPr lang="en-US" altLang="zh-TW" sz="1400" b="0" i="0" u="none" strike="noStrike" cap="none" dirty="0">
                          <a:solidFill>
                            <a:srgbClr val="000000"/>
                          </a:solidFill>
                          <a:effectLst/>
                          <a:latin typeface="微軟正黑體" panose="020B0604030504040204" pitchFamily="34" charset="-120"/>
                          <a:ea typeface="微軟正黑體" panose="020B0604030504040204" pitchFamily="34" charset="-120"/>
                          <a:cs typeface="+mn-cs"/>
                          <a:sym typeface="Arial"/>
                        </a:rPr>
                        <a:t>10</a:t>
                      </a:r>
                      <a:r>
                        <a:rPr lang="zh-TW" altLang="en-US" sz="1400" b="0" i="0" u="none" strike="noStrike" cap="none" dirty="0">
                          <a:solidFill>
                            <a:srgbClr val="000000"/>
                          </a:solidFill>
                          <a:effectLst/>
                          <a:latin typeface="微軟正黑體" panose="020B0604030504040204" pitchFamily="34" charset="-120"/>
                          <a:ea typeface="微軟正黑體" panose="020B0604030504040204" pitchFamily="34" charset="-120"/>
                          <a:cs typeface="+mn-cs"/>
                          <a:sym typeface="Arial"/>
                        </a:rPr>
                        <a:t>月</a:t>
                      </a:r>
                      <a:r>
                        <a:rPr lang="en-US" altLang="zh-TW" sz="1400" b="0" i="0" u="none" strike="noStrike" cap="none" dirty="0">
                          <a:solidFill>
                            <a:srgbClr val="000000"/>
                          </a:solidFill>
                          <a:effectLst/>
                          <a:latin typeface="微軟正黑體" panose="020B0604030504040204" pitchFamily="34" charset="-120"/>
                          <a:ea typeface="微軟正黑體" panose="020B0604030504040204" pitchFamily="34" charset="-120"/>
                          <a:cs typeface="+mn-cs"/>
                          <a:sym typeface="Arial"/>
                        </a:rPr>
                        <a:t>24</a:t>
                      </a:r>
                      <a:r>
                        <a:rPr lang="zh-TW" altLang="en-US" sz="1400" b="0" i="0" u="none" strike="noStrike" cap="none" dirty="0">
                          <a:solidFill>
                            <a:srgbClr val="000000"/>
                          </a:solidFill>
                          <a:effectLst/>
                          <a:latin typeface="微軟正黑體" panose="020B0604030504040204" pitchFamily="34" charset="-120"/>
                          <a:ea typeface="微軟正黑體" panose="020B0604030504040204" pitchFamily="34" charset="-120"/>
                          <a:cs typeface="+mn-cs"/>
                          <a:sym typeface="Arial"/>
                        </a:rPr>
                        <a:t>日以前依序完成臺南市、桃園市、彰化縣、屏東縣、南投縣、苗栗縣、臺北市、嘉義市、臺東縣、宜蘭縣、臺中市、新北市等</a:t>
                      </a:r>
                      <a:r>
                        <a:rPr lang="en-US" altLang="zh-TW" sz="1400" b="0" i="0" u="none" strike="noStrike" cap="none" dirty="0">
                          <a:solidFill>
                            <a:srgbClr val="000000"/>
                          </a:solidFill>
                          <a:effectLst/>
                          <a:latin typeface="微軟正黑體" panose="020B0604030504040204" pitchFamily="34" charset="-120"/>
                          <a:ea typeface="微軟正黑體" panose="020B0604030504040204" pitchFamily="34" charset="-120"/>
                          <a:cs typeface="+mn-cs"/>
                          <a:sym typeface="Arial"/>
                        </a:rPr>
                        <a:t>12</a:t>
                      </a:r>
                      <a:r>
                        <a:rPr lang="zh-TW" altLang="en-US" sz="1400" b="0" i="0" u="none" strike="noStrike" cap="none" dirty="0">
                          <a:solidFill>
                            <a:srgbClr val="000000"/>
                          </a:solidFill>
                          <a:effectLst/>
                          <a:latin typeface="微軟正黑體" panose="020B0604030504040204" pitchFamily="34" charset="-120"/>
                          <a:ea typeface="微軟正黑體" panose="020B0604030504040204" pitchFamily="34" charset="-120"/>
                          <a:cs typeface="+mn-cs"/>
                          <a:sym typeface="Arial"/>
                        </a:rPr>
                        <a:t>縣市訪談。</a:t>
                      </a:r>
                    </a:p>
                  </a:txBody>
                  <a:tcPr marL="9525" marR="9525" marT="9525"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3359621092"/>
                  </a:ext>
                </a:extLst>
              </a:tr>
              <a:tr h="540000">
                <a:tc>
                  <a:txBody>
                    <a:bodyPr/>
                    <a:lstStyle/>
                    <a:p>
                      <a:pPr algn="ctr" rtl="0" fontAlgn="ctr"/>
                      <a:r>
                        <a:rPr lang="en-US" altLang="zh-TW" sz="1400" b="0" i="0" u="none" strike="noStrike" dirty="0">
                          <a:solidFill>
                            <a:srgbClr val="000000"/>
                          </a:solidFill>
                          <a:effectLst/>
                          <a:latin typeface="微軟正黑體" panose="020B0604030504040204" pitchFamily="34" charset="-120"/>
                          <a:ea typeface="微軟正黑體" panose="020B0604030504040204" pitchFamily="34" charset="-120"/>
                        </a:rPr>
                        <a:t>8</a:t>
                      </a:r>
                    </a:p>
                  </a:txBody>
                  <a:tcPr marL="9525" marR="9525" marT="9525"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l" fontAlgn="ctr"/>
                      <a:r>
                        <a:rPr lang="zh-TW" altLang="en-US" sz="1800" b="0" i="0" u="none" strike="noStrike" dirty="0">
                          <a:solidFill>
                            <a:srgbClr val="000000"/>
                          </a:solidFill>
                          <a:effectLst/>
                          <a:latin typeface="微軟正黑體" panose="020B0604030504040204" pitchFamily="34" charset="-120"/>
                          <a:ea typeface="微軟正黑體" panose="020B0604030504040204" pitchFamily="34" charset="-120"/>
                        </a:rPr>
                        <a:t>新增地產地消單元、活動報名功能、地方政府食農計畫成果填報系統簡易版</a:t>
                      </a:r>
                    </a:p>
                  </a:txBody>
                  <a:tcPr marL="9525" marR="9525" marT="9525"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marL="85725" marR="0" lvl="0" indent="-85725" algn="l" defTabSz="914400" rtl="0" eaLnBrk="1" fontAlgn="ctr" latinLnBrk="0" hangingPunct="1">
                        <a:lnSpc>
                          <a:spcPct val="100000"/>
                        </a:lnSpc>
                        <a:spcBef>
                          <a:spcPts val="0"/>
                        </a:spcBef>
                        <a:spcAft>
                          <a:spcPts val="0"/>
                        </a:spcAft>
                        <a:buClr>
                          <a:srgbClr val="000000"/>
                        </a:buClr>
                        <a:buSzTx/>
                        <a:buFont typeface="Arial" panose="020B0604020202020204" pitchFamily="34" charset="0"/>
                        <a:buChar char="•"/>
                        <a:tabLst/>
                        <a:defRPr/>
                      </a:pPr>
                      <a:r>
                        <a:rPr lang="zh-TW" altLang="en-US" sz="1400" b="0" i="0" u="none" strike="noStrike" cap="none" dirty="0">
                          <a:solidFill>
                            <a:srgbClr val="000000"/>
                          </a:solidFill>
                          <a:effectLst/>
                          <a:latin typeface="微軟正黑體" panose="020B0604030504040204" pitchFamily="34" charset="-120"/>
                          <a:ea typeface="微軟正黑體" panose="020B0604030504040204" pitchFamily="34" charset="-120"/>
                          <a:cs typeface="+mn-cs"/>
                          <a:sym typeface="Arial"/>
                        </a:rPr>
                        <a:t>已完成規劃，系統目前開發中，</a:t>
                      </a:r>
                      <a:r>
                        <a:rPr lang="zh-TW" altLang="en-US" sz="1400" b="0" i="0" u="none" strike="noStrike" dirty="0">
                          <a:solidFill>
                            <a:srgbClr val="000000"/>
                          </a:solidFill>
                          <a:effectLst/>
                          <a:latin typeface="微軟正黑體" panose="020B0604030504040204" pitchFamily="34" charset="-120"/>
                          <a:ea typeface="微軟正黑體" panose="020B0604030504040204" pitchFamily="34" charset="-120"/>
                        </a:rPr>
                        <a:t>預計</a:t>
                      </a:r>
                      <a:r>
                        <a:rPr lang="en-US" altLang="zh-TW" sz="1400" b="0" i="0" u="none" strike="noStrike" dirty="0">
                          <a:solidFill>
                            <a:srgbClr val="000000"/>
                          </a:solidFill>
                          <a:effectLst/>
                          <a:latin typeface="微軟正黑體" panose="020B0604030504040204" pitchFamily="34" charset="-120"/>
                          <a:ea typeface="微軟正黑體" panose="020B0604030504040204" pitchFamily="34" charset="-120"/>
                        </a:rPr>
                        <a:t>12</a:t>
                      </a:r>
                      <a:r>
                        <a:rPr lang="zh-TW" altLang="en-US" sz="1400" b="0" i="0" u="none" strike="noStrike" dirty="0">
                          <a:solidFill>
                            <a:srgbClr val="000000"/>
                          </a:solidFill>
                          <a:effectLst/>
                          <a:latin typeface="微軟正黑體" panose="020B0604030504040204" pitchFamily="34" charset="-120"/>
                          <a:ea typeface="微軟正黑體" panose="020B0604030504040204" pitchFamily="34" charset="-120"/>
                        </a:rPr>
                        <a:t>月上旬完成</a:t>
                      </a:r>
                      <a:r>
                        <a:rPr lang="zh-TW" altLang="en-US" sz="1400" b="0" i="0" u="none" strike="noStrike" cap="none" dirty="0">
                          <a:solidFill>
                            <a:srgbClr val="000000"/>
                          </a:solidFill>
                          <a:effectLst/>
                          <a:latin typeface="微軟正黑體" panose="020B0604030504040204" pitchFamily="34" charset="-120"/>
                          <a:ea typeface="微軟正黑體" panose="020B0604030504040204" pitchFamily="34" charset="-120"/>
                          <a:cs typeface="+mn-cs"/>
                          <a:sym typeface="Arial"/>
                        </a:rPr>
                        <a:t>。</a:t>
                      </a:r>
                      <a:endParaRPr lang="zh-TW" altLang="en-US" sz="14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9525" marR="9525" marT="9525"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1023807390"/>
                  </a:ext>
                </a:extLst>
              </a:tr>
              <a:tr h="368167">
                <a:tc>
                  <a:txBody>
                    <a:bodyPr/>
                    <a:lstStyle/>
                    <a:p>
                      <a:pPr algn="ctr" rtl="0" fontAlgn="ctr"/>
                      <a:r>
                        <a:rPr lang="en-US" altLang="zh-TW" sz="1400" b="0" i="0" u="none" strike="noStrike" dirty="0">
                          <a:solidFill>
                            <a:srgbClr val="000000"/>
                          </a:solidFill>
                          <a:effectLst/>
                          <a:latin typeface="微軟正黑體" panose="020B0604030504040204" pitchFamily="34" charset="-120"/>
                          <a:ea typeface="微軟正黑體" panose="020B0604030504040204" pitchFamily="34" charset="-120"/>
                        </a:rPr>
                        <a:t>9</a:t>
                      </a:r>
                    </a:p>
                  </a:txBody>
                  <a:tcPr marL="9525" marR="9525" marT="9525"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l" fontAlgn="ctr"/>
                      <a:r>
                        <a:rPr lang="zh-TW" altLang="en-US" sz="1800" b="0" i="0" u="none" strike="noStrike" dirty="0">
                          <a:solidFill>
                            <a:srgbClr val="000000"/>
                          </a:solidFill>
                          <a:effectLst/>
                          <a:latin typeface="微軟正黑體" panose="020B0604030504040204" pitchFamily="34" charset="-120"/>
                          <a:ea typeface="微軟正黑體" panose="020B0604030504040204" pitchFamily="34" charset="-120"/>
                        </a:rPr>
                        <a:t>網站</a:t>
                      </a:r>
                      <a:r>
                        <a:rPr lang="zh-TW" altLang="en-US" sz="1800" b="0" i="0" u="none" strike="noStrike" cap="none" dirty="0">
                          <a:solidFill>
                            <a:srgbClr val="000000"/>
                          </a:solidFill>
                          <a:effectLst/>
                          <a:latin typeface="微軟正黑體" panose="020B0604030504040204" pitchFamily="34" charset="-120"/>
                          <a:ea typeface="微軟正黑體" panose="020B0604030504040204" pitchFamily="34" charset="-120"/>
                          <a:cs typeface="+mn-cs"/>
                          <a:sym typeface="Arial"/>
                        </a:rPr>
                        <a:t>年度瀏覽量</a:t>
                      </a:r>
                      <a:r>
                        <a:rPr lang="zh-TW" altLang="en-US" sz="1800" b="0" i="0" u="none" strike="noStrike" dirty="0">
                          <a:solidFill>
                            <a:srgbClr val="000000"/>
                          </a:solidFill>
                          <a:effectLst/>
                          <a:latin typeface="微軟正黑體" panose="020B0604030504040204" pitchFamily="34" charset="-120"/>
                          <a:ea typeface="微軟正黑體" panose="020B0604030504040204" pitchFamily="34" charset="-120"/>
                        </a:rPr>
                        <a:t>成長</a:t>
                      </a:r>
                      <a:r>
                        <a:rPr lang="en-US" altLang="zh-TW" sz="1800" b="0" i="0" u="none" strike="noStrike" dirty="0">
                          <a:solidFill>
                            <a:srgbClr val="000000"/>
                          </a:solidFill>
                          <a:effectLst/>
                          <a:latin typeface="微軟正黑體" panose="020B0604030504040204" pitchFamily="34" charset="-120"/>
                          <a:ea typeface="微軟正黑體" panose="020B0604030504040204" pitchFamily="34" charset="-120"/>
                        </a:rPr>
                        <a:t>5%</a:t>
                      </a:r>
                      <a:endParaRPr lang="zh-TW" altLang="en-US" sz="18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9525" marR="9525" marT="9525"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marL="85725" marR="0" lvl="0" indent="-85725" algn="l" defTabSz="914400" rtl="0" eaLnBrk="1" fontAlgn="ctr" latinLnBrk="0" hangingPunct="1">
                        <a:lnSpc>
                          <a:spcPct val="100000"/>
                        </a:lnSpc>
                        <a:spcBef>
                          <a:spcPts val="0"/>
                        </a:spcBef>
                        <a:spcAft>
                          <a:spcPts val="0"/>
                        </a:spcAft>
                        <a:buClr>
                          <a:srgbClr val="000000"/>
                        </a:buClr>
                        <a:buSzTx/>
                        <a:buFont typeface="Arial" panose="020B0604020202020204" pitchFamily="34" charset="0"/>
                        <a:buChar char="•"/>
                        <a:tabLst/>
                        <a:defRPr/>
                      </a:pPr>
                      <a:r>
                        <a:rPr lang="en-US" altLang="zh-TW" sz="1400" b="0" i="0" u="none" strike="noStrike" dirty="0">
                          <a:solidFill>
                            <a:srgbClr val="000000"/>
                          </a:solidFill>
                          <a:effectLst/>
                          <a:latin typeface="微軟正黑體" panose="020B0604030504040204" pitchFamily="34" charset="-120"/>
                          <a:ea typeface="微軟正黑體" panose="020B0604030504040204" pitchFamily="34" charset="-120"/>
                        </a:rPr>
                        <a:t>113</a:t>
                      </a:r>
                      <a:r>
                        <a:rPr lang="zh-TW" altLang="en-US" sz="1400" b="0" i="0" u="none" strike="noStrike" dirty="0">
                          <a:solidFill>
                            <a:srgbClr val="000000"/>
                          </a:solidFill>
                          <a:effectLst/>
                          <a:latin typeface="微軟正黑體" panose="020B0604030504040204" pitchFamily="34" charset="-120"/>
                          <a:ea typeface="微軟正黑體" panose="020B0604030504040204" pitchFamily="34" charset="-120"/>
                        </a:rPr>
                        <a:t>年</a:t>
                      </a:r>
                      <a:r>
                        <a:rPr lang="en-US" altLang="zh-TW" sz="1400" b="0" i="0" u="none" strike="noStrike" dirty="0">
                          <a:solidFill>
                            <a:srgbClr val="000000"/>
                          </a:solidFill>
                          <a:effectLst/>
                          <a:latin typeface="微軟正黑體" panose="020B0604030504040204" pitchFamily="34" charset="-120"/>
                          <a:ea typeface="微軟正黑體" panose="020B0604030504040204" pitchFamily="34" charset="-120"/>
                        </a:rPr>
                        <a:t>1-10</a:t>
                      </a:r>
                      <a:r>
                        <a:rPr lang="zh-TW" altLang="en-US" sz="1400" b="0" i="0" u="none" strike="noStrike" dirty="0">
                          <a:solidFill>
                            <a:srgbClr val="000000"/>
                          </a:solidFill>
                          <a:effectLst/>
                          <a:latin typeface="微軟正黑體" panose="020B0604030504040204" pitchFamily="34" charset="-120"/>
                          <a:ea typeface="微軟正黑體" panose="020B0604030504040204" pitchFamily="34" charset="-120"/>
                        </a:rPr>
                        <a:t>月瀏覽量已達</a:t>
                      </a:r>
                      <a:r>
                        <a:rPr lang="en-US" altLang="zh-TW" sz="1400" b="0" i="0" u="none" strike="noStrike" dirty="0">
                          <a:solidFill>
                            <a:srgbClr val="000000"/>
                          </a:solidFill>
                          <a:effectLst/>
                          <a:latin typeface="微軟正黑體" panose="020B0604030504040204" pitchFamily="34" charset="-120"/>
                          <a:ea typeface="微軟正黑體" panose="020B0604030504040204" pitchFamily="34" charset="-120"/>
                        </a:rPr>
                        <a:t>156</a:t>
                      </a:r>
                      <a:r>
                        <a:rPr lang="zh-TW" altLang="en-US" sz="1400" b="0" i="0" u="none" strike="noStrike" dirty="0">
                          <a:solidFill>
                            <a:srgbClr val="000000"/>
                          </a:solidFill>
                          <a:effectLst/>
                          <a:latin typeface="微軟正黑體" panose="020B0604030504040204" pitchFamily="34" charset="-120"/>
                          <a:ea typeface="微軟正黑體" panose="020B0604030504040204" pitchFamily="34" charset="-120"/>
                        </a:rPr>
                        <a:t>萬人次，</a:t>
                      </a:r>
                      <a:r>
                        <a:rPr lang="zh-TW" altLang="en-US" sz="1400" b="0" i="0" u="none" strike="noStrike" cap="none" dirty="0">
                          <a:solidFill>
                            <a:srgbClr val="000000"/>
                          </a:solidFill>
                          <a:effectLst/>
                          <a:latin typeface="微軟正黑體" panose="020B0604030504040204" pitchFamily="34" charset="-120"/>
                          <a:ea typeface="微軟正黑體" panose="020B0604030504040204" pitchFamily="34" charset="-120"/>
                          <a:cs typeface="+mn-cs"/>
                          <a:sym typeface="Arial"/>
                        </a:rPr>
                        <a:t>超越</a:t>
                      </a:r>
                      <a:r>
                        <a:rPr lang="en-US" altLang="zh-TW" sz="1400" b="0" i="0" u="none" strike="noStrike" cap="none" dirty="0">
                          <a:solidFill>
                            <a:srgbClr val="000000"/>
                          </a:solidFill>
                          <a:effectLst/>
                          <a:latin typeface="微軟正黑體" panose="020B0604030504040204" pitchFamily="34" charset="-120"/>
                          <a:ea typeface="微軟正黑體" panose="020B0604030504040204" pitchFamily="34" charset="-120"/>
                          <a:cs typeface="+mn-cs"/>
                          <a:sym typeface="Arial"/>
                        </a:rPr>
                        <a:t>112</a:t>
                      </a:r>
                      <a:r>
                        <a:rPr lang="zh-TW" altLang="en-US" sz="1400" b="0" i="0" u="none" strike="noStrike" cap="none" dirty="0">
                          <a:solidFill>
                            <a:srgbClr val="000000"/>
                          </a:solidFill>
                          <a:effectLst/>
                          <a:latin typeface="微軟正黑體" panose="020B0604030504040204" pitchFamily="34" charset="-120"/>
                          <a:ea typeface="微軟正黑體" panose="020B0604030504040204" pitchFamily="34" charset="-120"/>
                          <a:cs typeface="+mn-cs"/>
                          <a:sym typeface="Arial"/>
                        </a:rPr>
                        <a:t>年整年度瀏覽量</a:t>
                      </a:r>
                      <a:r>
                        <a:rPr lang="en-US" altLang="zh-TW" sz="1400" b="0" i="0" u="none" strike="noStrike" cap="none" dirty="0">
                          <a:solidFill>
                            <a:srgbClr val="000000"/>
                          </a:solidFill>
                          <a:effectLst/>
                          <a:latin typeface="微軟正黑體" panose="020B0604030504040204" pitchFamily="34" charset="-120"/>
                          <a:ea typeface="微軟正黑體" panose="020B0604030504040204" pitchFamily="34" charset="-120"/>
                          <a:cs typeface="+mn-cs"/>
                          <a:sym typeface="Arial"/>
                        </a:rPr>
                        <a:t>120</a:t>
                      </a:r>
                      <a:r>
                        <a:rPr lang="zh-TW" altLang="en-US" sz="1400" b="0" i="0" u="none" strike="noStrike" cap="none" dirty="0">
                          <a:solidFill>
                            <a:srgbClr val="000000"/>
                          </a:solidFill>
                          <a:effectLst/>
                          <a:latin typeface="微軟正黑體" panose="020B0604030504040204" pitchFamily="34" charset="-120"/>
                          <a:ea typeface="微軟正黑體" panose="020B0604030504040204" pitchFamily="34" charset="-120"/>
                          <a:cs typeface="+mn-cs"/>
                          <a:sym typeface="Arial"/>
                        </a:rPr>
                        <a:t>萬人次，成長率達</a:t>
                      </a:r>
                      <a:r>
                        <a:rPr lang="en-US" altLang="zh-TW" sz="1400" b="0" i="0" u="none" strike="noStrike" cap="none" dirty="0">
                          <a:solidFill>
                            <a:srgbClr val="000000"/>
                          </a:solidFill>
                          <a:effectLst/>
                          <a:latin typeface="微軟正黑體" panose="020B0604030504040204" pitchFamily="34" charset="-120"/>
                          <a:ea typeface="微軟正黑體" panose="020B0604030504040204" pitchFamily="34" charset="-120"/>
                          <a:cs typeface="+mn-cs"/>
                          <a:sym typeface="Arial"/>
                        </a:rPr>
                        <a:t>30%</a:t>
                      </a:r>
                      <a:r>
                        <a:rPr lang="zh-TW" altLang="en-US" sz="1400" b="0" i="0" u="none" strike="noStrike" cap="none" dirty="0">
                          <a:solidFill>
                            <a:srgbClr val="000000"/>
                          </a:solidFill>
                          <a:effectLst/>
                          <a:latin typeface="微軟正黑體" panose="020B0604030504040204" pitchFamily="34" charset="-120"/>
                          <a:ea typeface="微軟正黑體" panose="020B0604030504040204" pitchFamily="34" charset="-120"/>
                          <a:cs typeface="+mn-cs"/>
                          <a:sym typeface="Arial"/>
                        </a:rPr>
                        <a:t>。</a:t>
                      </a:r>
                    </a:p>
                  </a:txBody>
                  <a:tcPr marL="9525" marR="9525" marT="9525"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2926561841"/>
                  </a:ext>
                </a:extLst>
              </a:tr>
            </a:tbl>
          </a:graphicData>
        </a:graphic>
      </p:graphicFrame>
      <p:sp>
        <p:nvSpPr>
          <p:cNvPr id="1155" name="Google Shape;1155;p30">
            <a:extLst>
              <a:ext uri="{FF2B5EF4-FFF2-40B4-BE49-F238E27FC236}">
                <a16:creationId xmlns:a16="http://schemas.microsoft.com/office/drawing/2014/main" id="{52454527-F923-279C-E5C1-78786038EFE8}"/>
              </a:ext>
            </a:extLst>
          </p:cNvPr>
          <p:cNvSpPr/>
          <p:nvPr/>
        </p:nvSpPr>
        <p:spPr>
          <a:xfrm>
            <a:off x="35645" y="955617"/>
            <a:ext cx="1123477" cy="1123477"/>
          </a:xfrm>
          <a:prstGeom prst="ellipse">
            <a:avLst/>
          </a:prstGeom>
          <a:solidFill>
            <a:srgbClr val="387025"/>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zh-TW" sz="2400" b="1" i="0" u="none" strike="noStrike" cap="none" dirty="0">
                <a:solidFill>
                  <a:srgbClr val="FFFFFF"/>
                </a:solidFill>
                <a:latin typeface="Microsoft JhengHei"/>
                <a:ea typeface="Microsoft JhengHei"/>
                <a:cs typeface="Microsoft JhengHei"/>
                <a:sym typeface="Microsoft JhengHei"/>
              </a:rPr>
              <a:t>網站</a:t>
            </a:r>
            <a:r>
              <a:rPr lang="zh-TW" altLang="en-US" sz="2400" b="1" dirty="0">
                <a:solidFill>
                  <a:srgbClr val="FFFFFF"/>
                </a:solidFill>
                <a:latin typeface="Microsoft JhengHei"/>
                <a:ea typeface="Microsoft JhengHei"/>
                <a:cs typeface="Microsoft JhengHei"/>
                <a:sym typeface="Microsoft JhengHei"/>
              </a:rPr>
              <a:t>擴增</a:t>
            </a:r>
            <a:endParaRPr sz="2400" b="1" i="0" u="none" strike="noStrike" cap="none" dirty="0">
              <a:solidFill>
                <a:srgbClr val="FFFFFF"/>
              </a:solidFill>
              <a:latin typeface="Microsoft JhengHei"/>
              <a:ea typeface="Microsoft JhengHei"/>
              <a:cs typeface="Microsoft JhengHei"/>
              <a:sym typeface="Microsoft JhengHei"/>
            </a:endParaRPr>
          </a:p>
        </p:txBody>
      </p:sp>
      <p:grpSp>
        <p:nvGrpSpPr>
          <p:cNvPr id="42" name="群組 41">
            <a:extLst>
              <a:ext uri="{FF2B5EF4-FFF2-40B4-BE49-F238E27FC236}">
                <a16:creationId xmlns:a16="http://schemas.microsoft.com/office/drawing/2014/main" id="{7DAED3BF-022F-1D4A-234D-E3DFAEE1B322}"/>
              </a:ext>
            </a:extLst>
          </p:cNvPr>
          <p:cNvGrpSpPr/>
          <p:nvPr/>
        </p:nvGrpSpPr>
        <p:grpSpPr>
          <a:xfrm>
            <a:off x="9577465" y="2654050"/>
            <a:ext cx="2396643" cy="2268561"/>
            <a:chOff x="896938" y="5496094"/>
            <a:chExt cx="3055030" cy="3277166"/>
          </a:xfrm>
        </p:grpSpPr>
        <p:sp>
          <p:nvSpPr>
            <p:cNvPr id="43" name="文本框 138">
              <a:extLst>
                <a:ext uri="{FF2B5EF4-FFF2-40B4-BE49-F238E27FC236}">
                  <a16:creationId xmlns:a16="http://schemas.microsoft.com/office/drawing/2014/main" id="{AC7502A5-BF1C-3E02-5C71-573BB2F47D78}"/>
                </a:ext>
              </a:extLst>
            </p:cNvPr>
            <p:cNvSpPr txBox="1"/>
            <p:nvPr/>
          </p:nvSpPr>
          <p:spPr>
            <a:xfrm>
              <a:off x="1390711" y="5496094"/>
              <a:ext cx="2561257" cy="3277166"/>
            </a:xfrm>
            <a:prstGeom prst="rect">
              <a:avLst/>
            </a:prstGeom>
            <a:noFill/>
          </p:spPr>
          <p:txBody>
            <a:bodyPr wrap="square" lIns="36000" tIns="36000" rIns="36000" bIns="36000" rtlCol="0">
              <a:spAutoFit/>
            </a:bodyPr>
            <a:lstStyle/>
            <a:p>
              <a:pPr>
                <a:lnSpc>
                  <a:spcPct val="120000"/>
                </a:lnSpc>
              </a:pPr>
              <a:r>
                <a:rPr lang="zh-TW" altLang="en-US" sz="2000" b="1" dirty="0">
                  <a:solidFill>
                    <a:srgbClr val="002060"/>
                  </a:solidFill>
                </a:rPr>
                <a:t>平臺內學習資源單元收錄各種食農教育知識：</a:t>
              </a:r>
              <a:endParaRPr lang="zh-CN" altLang="en-US" sz="1200" dirty="0">
                <a:solidFill>
                  <a:srgbClr val="595959"/>
                </a:solidFill>
              </a:endParaRPr>
            </a:p>
            <a:p>
              <a:pPr>
                <a:lnSpc>
                  <a:spcPct val="120000"/>
                </a:lnSpc>
              </a:pPr>
              <a:r>
                <a:rPr lang="zh-TW" altLang="en-US" sz="1200" dirty="0">
                  <a:solidFill>
                    <a:srgbClr val="595959"/>
                  </a:solidFill>
                </a:rPr>
                <a:t>累計收錄</a:t>
              </a:r>
              <a:r>
                <a:rPr lang="en-US" altLang="zh-TW" sz="1200" dirty="0">
                  <a:solidFill>
                    <a:srgbClr val="595959"/>
                  </a:solidFill>
                </a:rPr>
                <a:t>3,102</a:t>
              </a:r>
              <a:r>
                <a:rPr lang="zh-TW" altLang="en-US" sz="1200" dirty="0">
                  <a:solidFill>
                    <a:srgbClr val="595959"/>
                  </a:solidFill>
                </a:rPr>
                <a:t>筆以上相關知識，各類知識型資源提供教學參考運用。今年已新增</a:t>
              </a:r>
              <a:r>
                <a:rPr lang="en-US" altLang="zh-TW" sz="1200" dirty="0">
                  <a:solidFill>
                    <a:srgbClr val="595959"/>
                  </a:solidFill>
                </a:rPr>
                <a:t>458</a:t>
              </a:r>
              <a:r>
                <a:rPr lang="zh-TW" altLang="en-US" sz="1200" dirty="0">
                  <a:solidFill>
                    <a:srgbClr val="595959"/>
                  </a:solidFill>
                </a:rPr>
                <a:t>筆知識文章，包含</a:t>
              </a:r>
              <a:r>
                <a:rPr lang="en-US" altLang="zh-TW" sz="1200" dirty="0">
                  <a:solidFill>
                    <a:srgbClr val="595959"/>
                  </a:solidFill>
                </a:rPr>
                <a:t>80</a:t>
              </a:r>
              <a:r>
                <a:rPr lang="zh-TW" altLang="en-US" sz="1200" dirty="0">
                  <a:solidFill>
                    <a:srgbClr val="595959"/>
                  </a:solidFill>
                </a:rPr>
                <a:t>筆教案、</a:t>
              </a:r>
              <a:r>
                <a:rPr lang="en-US" altLang="zh-TW" sz="1200" dirty="0">
                  <a:solidFill>
                    <a:srgbClr val="595959"/>
                  </a:solidFill>
                </a:rPr>
                <a:t>168</a:t>
              </a:r>
              <a:r>
                <a:rPr lang="zh-TW" altLang="en-US" sz="1200" dirty="0">
                  <a:solidFill>
                    <a:srgbClr val="595959"/>
                  </a:solidFill>
                </a:rPr>
                <a:t>筆教材、</a:t>
              </a:r>
              <a:r>
                <a:rPr lang="en-US" altLang="zh-TW" sz="1200" dirty="0">
                  <a:solidFill>
                    <a:srgbClr val="595959"/>
                  </a:solidFill>
                </a:rPr>
                <a:t>210</a:t>
              </a:r>
              <a:r>
                <a:rPr lang="zh-TW" altLang="en-US" sz="1200" dirty="0">
                  <a:solidFill>
                    <a:srgbClr val="595959"/>
                  </a:solidFill>
                </a:rPr>
                <a:t>筆食譜。</a:t>
              </a:r>
              <a:endParaRPr lang="zh-CN" altLang="en-US" sz="1200" dirty="0">
                <a:solidFill>
                  <a:srgbClr val="595959"/>
                </a:solidFill>
              </a:endParaRPr>
            </a:p>
          </p:txBody>
        </p:sp>
        <p:grpSp>
          <p:nvGrpSpPr>
            <p:cNvPr id="44" name="群組 43">
              <a:extLst>
                <a:ext uri="{FF2B5EF4-FFF2-40B4-BE49-F238E27FC236}">
                  <a16:creationId xmlns:a16="http://schemas.microsoft.com/office/drawing/2014/main" id="{CEAE4134-2346-1CB6-B83F-A62A638C12DC}"/>
                </a:ext>
              </a:extLst>
            </p:cNvPr>
            <p:cNvGrpSpPr/>
            <p:nvPr/>
          </p:nvGrpSpPr>
          <p:grpSpPr>
            <a:xfrm>
              <a:off x="896938" y="5699097"/>
              <a:ext cx="502372" cy="551687"/>
              <a:chOff x="8827818" y="2881186"/>
              <a:chExt cx="594000" cy="594000"/>
            </a:xfrm>
          </p:grpSpPr>
          <p:sp>
            <p:nvSpPr>
              <p:cNvPr id="45" name="椭圆 2">
                <a:extLst>
                  <a:ext uri="{FF2B5EF4-FFF2-40B4-BE49-F238E27FC236}">
                    <a16:creationId xmlns:a16="http://schemas.microsoft.com/office/drawing/2014/main" id="{EA8E2D89-BD5F-2D70-A41F-AE7760927008}"/>
                  </a:ext>
                </a:extLst>
              </p:cNvPr>
              <p:cNvSpPr/>
              <p:nvPr/>
            </p:nvSpPr>
            <p:spPr>
              <a:xfrm>
                <a:off x="8827818" y="2881186"/>
                <a:ext cx="594000" cy="594000"/>
              </a:xfrm>
              <a:prstGeom prst="ellipse">
                <a:avLst/>
              </a:prstGeom>
              <a:solidFill>
                <a:srgbClr val="F26D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grpSp>
            <p:nvGrpSpPr>
              <p:cNvPr id="46" name="组合 66">
                <a:extLst>
                  <a:ext uri="{FF2B5EF4-FFF2-40B4-BE49-F238E27FC236}">
                    <a16:creationId xmlns:a16="http://schemas.microsoft.com/office/drawing/2014/main" id="{B5120109-978F-0357-4B1F-F9D7F78ADE72}"/>
                  </a:ext>
                </a:extLst>
              </p:cNvPr>
              <p:cNvGrpSpPr>
                <a:grpSpLocks noChangeAspect="1"/>
              </p:cNvGrpSpPr>
              <p:nvPr/>
            </p:nvGrpSpPr>
            <p:grpSpPr>
              <a:xfrm>
                <a:off x="8921092" y="3013153"/>
                <a:ext cx="407445" cy="309644"/>
                <a:chOff x="10004427" y="1971671"/>
                <a:chExt cx="1593848" cy="1211261"/>
              </a:xfrm>
              <a:solidFill>
                <a:schemeClr val="bg1"/>
              </a:solidFill>
            </p:grpSpPr>
            <p:sp>
              <p:nvSpPr>
                <p:cNvPr id="47" name="Freeform 267">
                  <a:extLst>
                    <a:ext uri="{FF2B5EF4-FFF2-40B4-BE49-F238E27FC236}">
                      <a16:creationId xmlns:a16="http://schemas.microsoft.com/office/drawing/2014/main" id="{340A56B5-0638-58CC-34C2-B9A29C4C7594}"/>
                    </a:ext>
                  </a:extLst>
                </p:cNvPr>
                <p:cNvSpPr>
                  <a:spLocks/>
                </p:cNvSpPr>
                <p:nvPr/>
              </p:nvSpPr>
              <p:spPr bwMode="auto">
                <a:xfrm>
                  <a:off x="10004427" y="1971671"/>
                  <a:ext cx="1535119" cy="688971"/>
                </a:xfrm>
                <a:custGeom>
                  <a:avLst/>
                  <a:gdLst>
                    <a:gd name="T0" fmla="*/ 480 w 967"/>
                    <a:gd name="T1" fmla="*/ 434 h 434"/>
                    <a:gd name="T2" fmla="*/ 0 w 967"/>
                    <a:gd name="T3" fmla="*/ 217 h 434"/>
                    <a:gd name="T4" fmla="*/ 492 w 967"/>
                    <a:gd name="T5" fmla="*/ 0 h 434"/>
                    <a:gd name="T6" fmla="*/ 967 w 967"/>
                    <a:gd name="T7" fmla="*/ 212 h 434"/>
                    <a:gd name="T8" fmla="*/ 480 w 967"/>
                    <a:gd name="T9" fmla="*/ 434 h 434"/>
                  </a:gdLst>
                  <a:ahLst/>
                  <a:cxnLst>
                    <a:cxn ang="0">
                      <a:pos x="T0" y="T1"/>
                    </a:cxn>
                    <a:cxn ang="0">
                      <a:pos x="T2" y="T3"/>
                    </a:cxn>
                    <a:cxn ang="0">
                      <a:pos x="T4" y="T5"/>
                    </a:cxn>
                    <a:cxn ang="0">
                      <a:pos x="T6" y="T7"/>
                    </a:cxn>
                    <a:cxn ang="0">
                      <a:pos x="T8" y="T9"/>
                    </a:cxn>
                  </a:cxnLst>
                  <a:rect l="0" t="0" r="r" b="b"/>
                  <a:pathLst>
                    <a:path w="967" h="434">
                      <a:moveTo>
                        <a:pt x="480" y="434"/>
                      </a:moveTo>
                      <a:lnTo>
                        <a:pt x="0" y="217"/>
                      </a:lnTo>
                      <a:lnTo>
                        <a:pt x="492" y="0"/>
                      </a:lnTo>
                      <a:lnTo>
                        <a:pt x="967" y="212"/>
                      </a:lnTo>
                      <a:lnTo>
                        <a:pt x="480" y="4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8" name="Rectangle 268">
                  <a:extLst>
                    <a:ext uri="{FF2B5EF4-FFF2-40B4-BE49-F238E27FC236}">
                      <a16:creationId xmlns:a16="http://schemas.microsoft.com/office/drawing/2014/main" id="{57FB1810-FFEB-207E-D688-34F6B7DBB01F}"/>
                    </a:ext>
                  </a:extLst>
                </p:cNvPr>
                <p:cNvSpPr>
                  <a:spLocks noChangeArrowheads="1"/>
                </p:cNvSpPr>
                <p:nvPr/>
              </p:nvSpPr>
              <p:spPr bwMode="auto">
                <a:xfrm>
                  <a:off x="11474450" y="2297113"/>
                  <a:ext cx="46038" cy="5032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9" name="Oval 269">
                  <a:extLst>
                    <a:ext uri="{FF2B5EF4-FFF2-40B4-BE49-F238E27FC236}">
                      <a16:creationId xmlns:a16="http://schemas.microsoft.com/office/drawing/2014/main" id="{7CAEB0DD-C5AA-8C21-5BBF-0A9D52860E89}"/>
                    </a:ext>
                  </a:extLst>
                </p:cNvPr>
                <p:cNvSpPr>
                  <a:spLocks noChangeArrowheads="1"/>
                </p:cNvSpPr>
                <p:nvPr/>
              </p:nvSpPr>
              <p:spPr bwMode="auto">
                <a:xfrm>
                  <a:off x="11422063" y="2743201"/>
                  <a:ext cx="150813" cy="1508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0" name="Freeform 270">
                  <a:extLst>
                    <a:ext uri="{FF2B5EF4-FFF2-40B4-BE49-F238E27FC236}">
                      <a16:creationId xmlns:a16="http://schemas.microsoft.com/office/drawing/2014/main" id="{6BFCFFAA-0A85-54AC-8012-6DFF4A24F5B1}"/>
                    </a:ext>
                  </a:extLst>
                </p:cNvPr>
                <p:cNvSpPr>
                  <a:spLocks/>
                </p:cNvSpPr>
                <p:nvPr/>
              </p:nvSpPr>
              <p:spPr bwMode="auto">
                <a:xfrm>
                  <a:off x="11404600" y="2822576"/>
                  <a:ext cx="107950" cy="336550"/>
                </a:xfrm>
                <a:custGeom>
                  <a:avLst/>
                  <a:gdLst>
                    <a:gd name="T0" fmla="*/ 16 w 29"/>
                    <a:gd name="T1" fmla="*/ 5 h 90"/>
                    <a:gd name="T2" fmla="*/ 6 w 29"/>
                    <a:gd name="T3" fmla="*/ 90 h 90"/>
                    <a:gd name="T4" fmla="*/ 29 w 29"/>
                    <a:gd name="T5" fmla="*/ 90 h 90"/>
                    <a:gd name="T6" fmla="*/ 29 w 29"/>
                    <a:gd name="T7" fmla="*/ 0 h 90"/>
                    <a:gd name="T8" fmla="*/ 16 w 29"/>
                    <a:gd name="T9" fmla="*/ 5 h 90"/>
                  </a:gdLst>
                  <a:ahLst/>
                  <a:cxnLst>
                    <a:cxn ang="0">
                      <a:pos x="T0" y="T1"/>
                    </a:cxn>
                    <a:cxn ang="0">
                      <a:pos x="T2" y="T3"/>
                    </a:cxn>
                    <a:cxn ang="0">
                      <a:pos x="T4" y="T5"/>
                    </a:cxn>
                    <a:cxn ang="0">
                      <a:pos x="T6" y="T7"/>
                    </a:cxn>
                    <a:cxn ang="0">
                      <a:pos x="T8" y="T9"/>
                    </a:cxn>
                  </a:cxnLst>
                  <a:rect l="0" t="0" r="r" b="b"/>
                  <a:pathLst>
                    <a:path w="29" h="90">
                      <a:moveTo>
                        <a:pt x="16" y="5"/>
                      </a:moveTo>
                      <a:cubicBezTo>
                        <a:pt x="16" y="5"/>
                        <a:pt x="0" y="39"/>
                        <a:pt x="6" y="90"/>
                      </a:cubicBezTo>
                      <a:cubicBezTo>
                        <a:pt x="29" y="90"/>
                        <a:pt x="29" y="90"/>
                        <a:pt x="29" y="90"/>
                      </a:cubicBezTo>
                      <a:cubicBezTo>
                        <a:pt x="29" y="0"/>
                        <a:pt x="29" y="0"/>
                        <a:pt x="29" y="0"/>
                      </a:cubicBezTo>
                      <a:cubicBezTo>
                        <a:pt x="29" y="0"/>
                        <a:pt x="16" y="8"/>
                        <a:pt x="16"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1" name="Freeform 271">
                  <a:extLst>
                    <a:ext uri="{FF2B5EF4-FFF2-40B4-BE49-F238E27FC236}">
                      <a16:creationId xmlns:a16="http://schemas.microsoft.com/office/drawing/2014/main" id="{11BE9B57-9653-6640-C7B8-D25162854219}"/>
                    </a:ext>
                  </a:extLst>
                </p:cNvPr>
                <p:cNvSpPr>
                  <a:spLocks/>
                </p:cNvSpPr>
                <p:nvPr/>
              </p:nvSpPr>
              <p:spPr bwMode="auto">
                <a:xfrm>
                  <a:off x="11490325" y="2822576"/>
                  <a:ext cx="107950" cy="336550"/>
                </a:xfrm>
                <a:custGeom>
                  <a:avLst/>
                  <a:gdLst>
                    <a:gd name="T0" fmla="*/ 13 w 29"/>
                    <a:gd name="T1" fmla="*/ 5 h 90"/>
                    <a:gd name="T2" fmla="*/ 23 w 29"/>
                    <a:gd name="T3" fmla="*/ 90 h 90"/>
                    <a:gd name="T4" fmla="*/ 0 w 29"/>
                    <a:gd name="T5" fmla="*/ 90 h 90"/>
                    <a:gd name="T6" fmla="*/ 0 w 29"/>
                    <a:gd name="T7" fmla="*/ 0 h 90"/>
                    <a:gd name="T8" fmla="*/ 13 w 29"/>
                    <a:gd name="T9" fmla="*/ 5 h 90"/>
                  </a:gdLst>
                  <a:ahLst/>
                  <a:cxnLst>
                    <a:cxn ang="0">
                      <a:pos x="T0" y="T1"/>
                    </a:cxn>
                    <a:cxn ang="0">
                      <a:pos x="T2" y="T3"/>
                    </a:cxn>
                    <a:cxn ang="0">
                      <a:pos x="T4" y="T5"/>
                    </a:cxn>
                    <a:cxn ang="0">
                      <a:pos x="T6" y="T7"/>
                    </a:cxn>
                    <a:cxn ang="0">
                      <a:pos x="T8" y="T9"/>
                    </a:cxn>
                  </a:cxnLst>
                  <a:rect l="0" t="0" r="r" b="b"/>
                  <a:pathLst>
                    <a:path w="29" h="90">
                      <a:moveTo>
                        <a:pt x="13" y="5"/>
                      </a:moveTo>
                      <a:cubicBezTo>
                        <a:pt x="13" y="5"/>
                        <a:pt x="29" y="39"/>
                        <a:pt x="23" y="90"/>
                      </a:cubicBezTo>
                      <a:cubicBezTo>
                        <a:pt x="0" y="90"/>
                        <a:pt x="0" y="90"/>
                        <a:pt x="0" y="90"/>
                      </a:cubicBezTo>
                      <a:cubicBezTo>
                        <a:pt x="0" y="0"/>
                        <a:pt x="0" y="0"/>
                        <a:pt x="0" y="0"/>
                      </a:cubicBezTo>
                      <a:cubicBezTo>
                        <a:pt x="0" y="0"/>
                        <a:pt x="13" y="8"/>
                        <a:pt x="13"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2" name="Freeform 272">
                  <a:extLst>
                    <a:ext uri="{FF2B5EF4-FFF2-40B4-BE49-F238E27FC236}">
                      <a16:creationId xmlns:a16="http://schemas.microsoft.com/office/drawing/2014/main" id="{3E03BB14-6158-1C9E-9151-2EC8D08EA40B}"/>
                    </a:ext>
                  </a:extLst>
                </p:cNvPr>
                <p:cNvSpPr>
                  <a:spLocks/>
                </p:cNvSpPr>
                <p:nvPr/>
              </p:nvSpPr>
              <p:spPr bwMode="auto">
                <a:xfrm>
                  <a:off x="10309246" y="2522531"/>
                  <a:ext cx="889001" cy="660401"/>
                </a:xfrm>
                <a:custGeom>
                  <a:avLst/>
                  <a:gdLst>
                    <a:gd name="T0" fmla="*/ 237 w 237"/>
                    <a:gd name="T1" fmla="*/ 0 h 176"/>
                    <a:gd name="T2" fmla="*/ 118 w 237"/>
                    <a:gd name="T3" fmla="*/ 55 h 176"/>
                    <a:gd name="T4" fmla="*/ 0 w 237"/>
                    <a:gd name="T5" fmla="*/ 0 h 176"/>
                    <a:gd name="T6" fmla="*/ 0 w 237"/>
                    <a:gd name="T7" fmla="*/ 136 h 176"/>
                    <a:gd name="T8" fmla="*/ 115 w 237"/>
                    <a:gd name="T9" fmla="*/ 176 h 176"/>
                    <a:gd name="T10" fmla="*/ 115 w 237"/>
                    <a:gd name="T11" fmla="*/ 176 h 176"/>
                    <a:gd name="T12" fmla="*/ 118 w 237"/>
                    <a:gd name="T13" fmla="*/ 176 h 176"/>
                    <a:gd name="T14" fmla="*/ 122 w 237"/>
                    <a:gd name="T15" fmla="*/ 176 h 176"/>
                    <a:gd name="T16" fmla="*/ 122 w 237"/>
                    <a:gd name="T17" fmla="*/ 176 h 176"/>
                    <a:gd name="T18" fmla="*/ 237 w 237"/>
                    <a:gd name="T19" fmla="*/ 136 h 176"/>
                    <a:gd name="T20" fmla="*/ 237 w 237"/>
                    <a:gd name="T21" fmla="*/ 0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7" h="176">
                      <a:moveTo>
                        <a:pt x="237" y="0"/>
                      </a:moveTo>
                      <a:cubicBezTo>
                        <a:pt x="237" y="1"/>
                        <a:pt x="138" y="47"/>
                        <a:pt x="118" y="55"/>
                      </a:cubicBezTo>
                      <a:cubicBezTo>
                        <a:pt x="99" y="47"/>
                        <a:pt x="0" y="1"/>
                        <a:pt x="0" y="0"/>
                      </a:cubicBezTo>
                      <a:cubicBezTo>
                        <a:pt x="0" y="136"/>
                        <a:pt x="0" y="136"/>
                        <a:pt x="0" y="136"/>
                      </a:cubicBezTo>
                      <a:cubicBezTo>
                        <a:pt x="32" y="170"/>
                        <a:pt x="95" y="175"/>
                        <a:pt x="115" y="176"/>
                      </a:cubicBezTo>
                      <a:cubicBezTo>
                        <a:pt x="115" y="176"/>
                        <a:pt x="115" y="176"/>
                        <a:pt x="115" y="176"/>
                      </a:cubicBezTo>
                      <a:cubicBezTo>
                        <a:pt x="115" y="176"/>
                        <a:pt x="116" y="176"/>
                        <a:pt x="118" y="176"/>
                      </a:cubicBezTo>
                      <a:cubicBezTo>
                        <a:pt x="121" y="176"/>
                        <a:pt x="122" y="176"/>
                        <a:pt x="122" y="176"/>
                      </a:cubicBezTo>
                      <a:cubicBezTo>
                        <a:pt x="122" y="176"/>
                        <a:pt x="122" y="176"/>
                        <a:pt x="122" y="176"/>
                      </a:cubicBezTo>
                      <a:cubicBezTo>
                        <a:pt x="142" y="175"/>
                        <a:pt x="205" y="170"/>
                        <a:pt x="237" y="136"/>
                      </a:cubicBezTo>
                      <a:lnTo>
                        <a:pt x="23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grpSp>
      <p:grpSp>
        <p:nvGrpSpPr>
          <p:cNvPr id="53" name="群組 52">
            <a:extLst>
              <a:ext uri="{FF2B5EF4-FFF2-40B4-BE49-F238E27FC236}">
                <a16:creationId xmlns:a16="http://schemas.microsoft.com/office/drawing/2014/main" id="{95830FF0-0962-943A-3934-F03B309FBCBB}"/>
              </a:ext>
            </a:extLst>
          </p:cNvPr>
          <p:cNvGrpSpPr/>
          <p:nvPr/>
        </p:nvGrpSpPr>
        <p:grpSpPr>
          <a:xfrm>
            <a:off x="9607865" y="5144210"/>
            <a:ext cx="2366243" cy="1086698"/>
            <a:chOff x="4010223" y="5515353"/>
            <a:chExt cx="3316468" cy="818258"/>
          </a:xfrm>
        </p:grpSpPr>
        <p:sp>
          <p:nvSpPr>
            <p:cNvPr id="54" name="文本框 139">
              <a:extLst>
                <a:ext uri="{FF2B5EF4-FFF2-40B4-BE49-F238E27FC236}">
                  <a16:creationId xmlns:a16="http://schemas.microsoft.com/office/drawing/2014/main" id="{5837C426-AEFF-9D26-F488-E7BD0227771E}"/>
                </a:ext>
              </a:extLst>
            </p:cNvPr>
            <p:cNvSpPr txBox="1"/>
            <p:nvPr/>
          </p:nvSpPr>
          <p:spPr>
            <a:xfrm>
              <a:off x="4510529" y="5515353"/>
              <a:ext cx="2816162" cy="818258"/>
            </a:xfrm>
            <a:prstGeom prst="rect">
              <a:avLst/>
            </a:prstGeom>
            <a:noFill/>
          </p:spPr>
          <p:txBody>
            <a:bodyPr wrap="square" lIns="36000" tIns="36000" rIns="36000" bIns="36000" rtlCol="0">
              <a:spAutoFit/>
            </a:bodyPr>
            <a:lstStyle/>
            <a:p>
              <a:pPr>
                <a:lnSpc>
                  <a:spcPct val="120000"/>
                </a:lnSpc>
              </a:pPr>
              <a:r>
                <a:rPr lang="zh-TW" altLang="en-US" sz="2000" b="1" dirty="0">
                  <a:solidFill>
                    <a:srgbClr val="002060"/>
                  </a:solidFill>
                </a:rPr>
                <a:t>食農場域：</a:t>
              </a:r>
              <a:endParaRPr lang="en-US" altLang="zh-TW" sz="2000" b="1" dirty="0">
                <a:solidFill>
                  <a:srgbClr val="002060"/>
                </a:solidFill>
              </a:endParaRPr>
            </a:p>
            <a:p>
              <a:pPr>
                <a:lnSpc>
                  <a:spcPct val="120000"/>
                </a:lnSpc>
              </a:pPr>
              <a:r>
                <a:rPr lang="zh-TW" altLang="en-US" sz="1200" dirty="0">
                  <a:solidFill>
                    <a:srgbClr val="595959"/>
                  </a:solidFill>
                </a:rPr>
                <a:t>累計收錄</a:t>
              </a:r>
              <a:r>
                <a:rPr lang="en-US" altLang="zh-TW" sz="1200" dirty="0">
                  <a:solidFill>
                    <a:srgbClr val="595959"/>
                  </a:solidFill>
                </a:rPr>
                <a:t>331</a:t>
              </a:r>
              <a:r>
                <a:rPr lang="zh-TW" altLang="en-US" sz="1200" dirty="0">
                  <a:solidFill>
                    <a:srgbClr val="595959"/>
                  </a:solidFill>
                </a:rPr>
                <a:t>筆以上農場、農村社區小舖等食農教育場域相關資料，今年已新增</a:t>
              </a:r>
              <a:r>
                <a:rPr lang="en-US" altLang="zh-TW" sz="1200" dirty="0">
                  <a:solidFill>
                    <a:srgbClr val="595959"/>
                  </a:solidFill>
                </a:rPr>
                <a:t>88</a:t>
              </a:r>
              <a:r>
                <a:rPr lang="zh-TW" altLang="en-US" sz="1200" dirty="0">
                  <a:solidFill>
                    <a:srgbClr val="595959"/>
                  </a:solidFill>
                </a:rPr>
                <a:t>筆</a:t>
              </a:r>
              <a:endParaRPr lang="zh-CN" altLang="en-US" sz="1200" dirty="0">
                <a:solidFill>
                  <a:srgbClr val="595959"/>
                </a:solidFill>
              </a:endParaRPr>
            </a:p>
          </p:txBody>
        </p:sp>
        <p:grpSp>
          <p:nvGrpSpPr>
            <p:cNvPr id="55" name="群組 54">
              <a:extLst>
                <a:ext uri="{FF2B5EF4-FFF2-40B4-BE49-F238E27FC236}">
                  <a16:creationId xmlns:a16="http://schemas.microsoft.com/office/drawing/2014/main" id="{0A6D1B2A-F0E0-17B0-BD00-F550314C2B7C}"/>
                </a:ext>
              </a:extLst>
            </p:cNvPr>
            <p:cNvGrpSpPr/>
            <p:nvPr/>
          </p:nvGrpSpPr>
          <p:grpSpPr>
            <a:xfrm>
              <a:off x="4010223" y="5699095"/>
              <a:ext cx="530775" cy="377144"/>
              <a:chOff x="8834630" y="4199607"/>
              <a:chExt cx="627583" cy="406070"/>
            </a:xfrm>
          </p:grpSpPr>
          <p:sp>
            <p:nvSpPr>
              <p:cNvPr id="56" name="椭圆 128">
                <a:extLst>
                  <a:ext uri="{FF2B5EF4-FFF2-40B4-BE49-F238E27FC236}">
                    <a16:creationId xmlns:a16="http://schemas.microsoft.com/office/drawing/2014/main" id="{EE6EE8FB-26D8-3B1A-3A85-FC2CF9002FFD}"/>
                  </a:ext>
                </a:extLst>
              </p:cNvPr>
              <p:cNvSpPr/>
              <p:nvPr/>
            </p:nvSpPr>
            <p:spPr>
              <a:xfrm>
                <a:off x="8834630" y="4199607"/>
                <a:ext cx="627583" cy="406070"/>
              </a:xfrm>
              <a:prstGeom prst="ellipse">
                <a:avLst/>
              </a:prstGeom>
              <a:solidFill>
                <a:srgbClr val="F884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57" name="Freeform 219">
                <a:extLst>
                  <a:ext uri="{FF2B5EF4-FFF2-40B4-BE49-F238E27FC236}">
                    <a16:creationId xmlns:a16="http://schemas.microsoft.com/office/drawing/2014/main" id="{D11D7661-D8AD-49F2-832B-2A6A1954D80B}"/>
                  </a:ext>
                </a:extLst>
              </p:cNvPr>
              <p:cNvSpPr>
                <a:spLocks noChangeAspect="1" noEditPoints="1"/>
              </p:cNvSpPr>
              <p:nvPr/>
            </p:nvSpPr>
            <p:spPr bwMode="auto">
              <a:xfrm>
                <a:off x="9006656" y="4274345"/>
                <a:ext cx="263547" cy="262676"/>
              </a:xfrm>
              <a:custGeom>
                <a:avLst/>
                <a:gdLst>
                  <a:gd name="T0" fmla="*/ 32 w 128"/>
                  <a:gd name="T1" fmla="*/ 40 h 128"/>
                  <a:gd name="T2" fmla="*/ 40 w 128"/>
                  <a:gd name="T3" fmla="*/ 32 h 128"/>
                  <a:gd name="T4" fmla="*/ 32 w 128"/>
                  <a:gd name="T5" fmla="*/ 24 h 128"/>
                  <a:gd name="T6" fmla="*/ 24 w 128"/>
                  <a:gd name="T7" fmla="*/ 32 h 128"/>
                  <a:gd name="T8" fmla="*/ 32 w 128"/>
                  <a:gd name="T9" fmla="*/ 40 h 128"/>
                  <a:gd name="T10" fmla="*/ 112 w 128"/>
                  <a:gd name="T11" fmla="*/ 0 h 128"/>
                  <a:gd name="T12" fmla="*/ 16 w 128"/>
                  <a:gd name="T13" fmla="*/ 0 h 128"/>
                  <a:gd name="T14" fmla="*/ 0 w 128"/>
                  <a:gd name="T15" fmla="*/ 16 h 128"/>
                  <a:gd name="T16" fmla="*/ 0 w 128"/>
                  <a:gd name="T17" fmla="*/ 112 h 128"/>
                  <a:gd name="T18" fmla="*/ 16 w 128"/>
                  <a:gd name="T19" fmla="*/ 128 h 128"/>
                  <a:gd name="T20" fmla="*/ 112 w 128"/>
                  <a:gd name="T21" fmla="*/ 128 h 128"/>
                  <a:gd name="T22" fmla="*/ 128 w 128"/>
                  <a:gd name="T23" fmla="*/ 112 h 128"/>
                  <a:gd name="T24" fmla="*/ 128 w 128"/>
                  <a:gd name="T25" fmla="*/ 16 h 128"/>
                  <a:gd name="T26" fmla="*/ 112 w 128"/>
                  <a:gd name="T27" fmla="*/ 0 h 128"/>
                  <a:gd name="T28" fmla="*/ 32 w 128"/>
                  <a:gd name="T29" fmla="*/ 16 h 128"/>
                  <a:gd name="T30" fmla="*/ 48 w 128"/>
                  <a:gd name="T31" fmla="*/ 32 h 128"/>
                  <a:gd name="T32" fmla="*/ 32 w 128"/>
                  <a:gd name="T33" fmla="*/ 48 h 128"/>
                  <a:gd name="T34" fmla="*/ 16 w 128"/>
                  <a:gd name="T35" fmla="*/ 32 h 128"/>
                  <a:gd name="T36" fmla="*/ 32 w 128"/>
                  <a:gd name="T37" fmla="*/ 16 h 128"/>
                  <a:gd name="T38" fmla="*/ 16 w 128"/>
                  <a:gd name="T39" fmla="*/ 120 h 128"/>
                  <a:gd name="T40" fmla="*/ 8 w 128"/>
                  <a:gd name="T41" fmla="*/ 112 h 128"/>
                  <a:gd name="T42" fmla="*/ 8 w 128"/>
                  <a:gd name="T43" fmla="*/ 108 h 128"/>
                  <a:gd name="T44" fmla="*/ 40 w 128"/>
                  <a:gd name="T45" fmla="*/ 80 h 128"/>
                  <a:gd name="T46" fmla="*/ 80 w 128"/>
                  <a:gd name="T47" fmla="*/ 120 h 128"/>
                  <a:gd name="T48" fmla="*/ 16 w 128"/>
                  <a:gd name="T49" fmla="*/ 120 h 128"/>
                  <a:gd name="T50" fmla="*/ 120 w 128"/>
                  <a:gd name="T51" fmla="*/ 112 h 128"/>
                  <a:gd name="T52" fmla="*/ 112 w 128"/>
                  <a:gd name="T53" fmla="*/ 120 h 128"/>
                  <a:gd name="T54" fmla="*/ 91 w 128"/>
                  <a:gd name="T55" fmla="*/ 120 h 128"/>
                  <a:gd name="T56" fmla="*/ 62 w 128"/>
                  <a:gd name="T57" fmla="*/ 90 h 128"/>
                  <a:gd name="T58" fmla="*/ 96 w 128"/>
                  <a:gd name="T59" fmla="*/ 56 h 128"/>
                  <a:gd name="T60" fmla="*/ 120 w 128"/>
                  <a:gd name="T61" fmla="*/ 80 h 128"/>
                  <a:gd name="T62" fmla="*/ 120 w 128"/>
                  <a:gd name="T63" fmla="*/ 112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28" h="128">
                    <a:moveTo>
                      <a:pt x="32" y="40"/>
                    </a:moveTo>
                    <a:cubicBezTo>
                      <a:pt x="36" y="40"/>
                      <a:pt x="40" y="36"/>
                      <a:pt x="40" y="32"/>
                    </a:cubicBezTo>
                    <a:cubicBezTo>
                      <a:pt x="40" y="28"/>
                      <a:pt x="36" y="24"/>
                      <a:pt x="32" y="24"/>
                    </a:cubicBezTo>
                    <a:cubicBezTo>
                      <a:pt x="28" y="24"/>
                      <a:pt x="24" y="28"/>
                      <a:pt x="24" y="32"/>
                    </a:cubicBezTo>
                    <a:cubicBezTo>
                      <a:pt x="24" y="36"/>
                      <a:pt x="28" y="40"/>
                      <a:pt x="32" y="40"/>
                    </a:cubicBezTo>
                    <a:close/>
                    <a:moveTo>
                      <a:pt x="112" y="0"/>
                    </a:moveTo>
                    <a:cubicBezTo>
                      <a:pt x="16" y="0"/>
                      <a:pt x="16" y="0"/>
                      <a:pt x="16" y="0"/>
                    </a:cubicBezTo>
                    <a:cubicBezTo>
                      <a:pt x="7" y="0"/>
                      <a:pt x="0" y="7"/>
                      <a:pt x="0" y="16"/>
                    </a:cubicBezTo>
                    <a:cubicBezTo>
                      <a:pt x="0" y="112"/>
                      <a:pt x="0" y="112"/>
                      <a:pt x="0" y="112"/>
                    </a:cubicBezTo>
                    <a:cubicBezTo>
                      <a:pt x="0" y="121"/>
                      <a:pt x="7" y="128"/>
                      <a:pt x="16" y="128"/>
                    </a:cubicBezTo>
                    <a:cubicBezTo>
                      <a:pt x="112" y="128"/>
                      <a:pt x="112" y="128"/>
                      <a:pt x="112" y="128"/>
                    </a:cubicBezTo>
                    <a:cubicBezTo>
                      <a:pt x="121" y="128"/>
                      <a:pt x="128" y="121"/>
                      <a:pt x="128" y="112"/>
                    </a:cubicBezTo>
                    <a:cubicBezTo>
                      <a:pt x="128" y="16"/>
                      <a:pt x="128" y="16"/>
                      <a:pt x="128" y="16"/>
                    </a:cubicBezTo>
                    <a:cubicBezTo>
                      <a:pt x="128" y="7"/>
                      <a:pt x="121" y="0"/>
                      <a:pt x="112" y="0"/>
                    </a:cubicBezTo>
                    <a:close/>
                    <a:moveTo>
                      <a:pt x="32" y="16"/>
                    </a:moveTo>
                    <a:cubicBezTo>
                      <a:pt x="41" y="16"/>
                      <a:pt x="48" y="23"/>
                      <a:pt x="48" y="32"/>
                    </a:cubicBezTo>
                    <a:cubicBezTo>
                      <a:pt x="48" y="41"/>
                      <a:pt x="41" y="48"/>
                      <a:pt x="32" y="48"/>
                    </a:cubicBezTo>
                    <a:cubicBezTo>
                      <a:pt x="23" y="48"/>
                      <a:pt x="16" y="41"/>
                      <a:pt x="16" y="32"/>
                    </a:cubicBezTo>
                    <a:cubicBezTo>
                      <a:pt x="16" y="23"/>
                      <a:pt x="23" y="16"/>
                      <a:pt x="32" y="16"/>
                    </a:cubicBezTo>
                    <a:close/>
                    <a:moveTo>
                      <a:pt x="16" y="120"/>
                    </a:moveTo>
                    <a:cubicBezTo>
                      <a:pt x="12" y="120"/>
                      <a:pt x="8" y="116"/>
                      <a:pt x="8" y="112"/>
                    </a:cubicBezTo>
                    <a:cubicBezTo>
                      <a:pt x="8" y="108"/>
                      <a:pt x="8" y="108"/>
                      <a:pt x="8" y="108"/>
                    </a:cubicBezTo>
                    <a:cubicBezTo>
                      <a:pt x="40" y="80"/>
                      <a:pt x="40" y="80"/>
                      <a:pt x="40" y="80"/>
                    </a:cubicBezTo>
                    <a:cubicBezTo>
                      <a:pt x="80" y="120"/>
                      <a:pt x="80" y="120"/>
                      <a:pt x="80" y="120"/>
                    </a:cubicBezTo>
                    <a:lnTo>
                      <a:pt x="16" y="120"/>
                    </a:lnTo>
                    <a:close/>
                    <a:moveTo>
                      <a:pt x="120" y="112"/>
                    </a:moveTo>
                    <a:cubicBezTo>
                      <a:pt x="120" y="116"/>
                      <a:pt x="116" y="120"/>
                      <a:pt x="112" y="120"/>
                    </a:cubicBezTo>
                    <a:cubicBezTo>
                      <a:pt x="91" y="120"/>
                      <a:pt x="91" y="120"/>
                      <a:pt x="91" y="120"/>
                    </a:cubicBezTo>
                    <a:cubicBezTo>
                      <a:pt x="62" y="90"/>
                      <a:pt x="62" y="90"/>
                      <a:pt x="62" y="90"/>
                    </a:cubicBezTo>
                    <a:cubicBezTo>
                      <a:pt x="96" y="56"/>
                      <a:pt x="96" y="56"/>
                      <a:pt x="96" y="56"/>
                    </a:cubicBezTo>
                    <a:cubicBezTo>
                      <a:pt x="120" y="80"/>
                      <a:pt x="120" y="80"/>
                      <a:pt x="120" y="80"/>
                    </a:cubicBezTo>
                    <a:lnTo>
                      <a:pt x="120" y="112"/>
                    </a:ln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zh-CN" altLang="en-US"/>
              </a:p>
            </p:txBody>
          </p:sp>
        </p:grpSp>
      </p:grpSp>
      <p:pic>
        <p:nvPicPr>
          <p:cNvPr id="5" name="圖片 4">
            <a:extLst>
              <a:ext uri="{FF2B5EF4-FFF2-40B4-BE49-F238E27FC236}">
                <a16:creationId xmlns:a16="http://schemas.microsoft.com/office/drawing/2014/main" id="{8C412CD8-3442-58B8-7300-6570CF3CF8C8}"/>
              </a:ext>
            </a:extLst>
          </p:cNvPr>
          <p:cNvPicPr>
            <a:picLocks noChangeAspect="1"/>
          </p:cNvPicPr>
          <p:nvPr/>
        </p:nvPicPr>
        <p:blipFill>
          <a:blip r:embed="rId3"/>
          <a:stretch>
            <a:fillRect/>
          </a:stretch>
        </p:blipFill>
        <p:spPr>
          <a:xfrm>
            <a:off x="9645163" y="1127470"/>
            <a:ext cx="2299860" cy="1230068"/>
          </a:xfrm>
          <a:prstGeom prst="rect">
            <a:avLst/>
          </a:prstGeom>
        </p:spPr>
      </p:pic>
      <p:sp>
        <p:nvSpPr>
          <p:cNvPr id="7" name="矩形 6">
            <a:extLst>
              <a:ext uri="{FF2B5EF4-FFF2-40B4-BE49-F238E27FC236}">
                <a16:creationId xmlns:a16="http://schemas.microsoft.com/office/drawing/2014/main" id="{CDB2C27E-3ED9-3A0D-1D97-7960616B7DE7}"/>
              </a:ext>
            </a:extLst>
          </p:cNvPr>
          <p:cNvSpPr/>
          <p:nvPr/>
        </p:nvSpPr>
        <p:spPr>
          <a:xfrm>
            <a:off x="10536594" y="1127470"/>
            <a:ext cx="516997" cy="297024"/>
          </a:xfrm>
          <a:prstGeom prst="rect">
            <a:avLst/>
          </a:prstGeom>
          <a:noFill/>
          <a:ln w="762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8" name="箭號: 向下 87">
            <a:extLst>
              <a:ext uri="{FF2B5EF4-FFF2-40B4-BE49-F238E27FC236}">
                <a16:creationId xmlns:a16="http://schemas.microsoft.com/office/drawing/2014/main" id="{2A2204A8-4859-3721-17F8-241A0FA37472}"/>
              </a:ext>
            </a:extLst>
          </p:cNvPr>
          <p:cNvSpPr/>
          <p:nvPr/>
        </p:nvSpPr>
        <p:spPr>
          <a:xfrm>
            <a:off x="10576124" y="1424494"/>
            <a:ext cx="437935" cy="1306809"/>
          </a:xfrm>
          <a:prstGeom prst="downArrow">
            <a:avLst/>
          </a:prstGeom>
          <a:no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solidFill>
                <a:schemeClr val="tx2">
                  <a:lumMod val="25000"/>
                </a:schemeClr>
              </a:solidFill>
            </a:endParaRPr>
          </a:p>
        </p:txBody>
      </p:sp>
    </p:spTree>
    <p:extLst>
      <p:ext uri="{BB962C8B-B14F-4D97-AF65-F5344CB8AC3E}">
        <p14:creationId xmlns:p14="http://schemas.microsoft.com/office/powerpoint/2010/main" val="21837158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43"/>
        <p:cNvGrpSpPr/>
        <p:nvPr/>
      </p:nvGrpSpPr>
      <p:grpSpPr>
        <a:xfrm>
          <a:off x="0" y="0"/>
          <a:ext cx="0" cy="0"/>
          <a:chOff x="0" y="0"/>
          <a:chExt cx="0" cy="0"/>
        </a:xfrm>
      </p:grpSpPr>
      <p:sp>
        <p:nvSpPr>
          <p:cNvPr id="1144" name="Google Shape;1144;p30"/>
          <p:cNvSpPr/>
          <p:nvPr/>
        </p:nvSpPr>
        <p:spPr>
          <a:xfrm>
            <a:off x="590057" y="1096730"/>
            <a:ext cx="11026209" cy="5396145"/>
          </a:xfrm>
          <a:prstGeom prst="roundRect">
            <a:avLst>
              <a:gd name="adj" fmla="val 4697"/>
            </a:avLst>
          </a:prstGeom>
          <a:noFill/>
          <a:ln w="15875" cap="flat" cmpd="sng">
            <a:solidFill>
              <a:srgbClr val="38702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152" name="Google Shape;1152;p30"/>
          <p:cNvSpPr txBox="1"/>
          <p:nvPr/>
        </p:nvSpPr>
        <p:spPr>
          <a:xfrm>
            <a:off x="358848" y="619778"/>
            <a:ext cx="10256808" cy="357374"/>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000000"/>
              </a:buClr>
              <a:buSzPts val="1800"/>
              <a:buFont typeface="Microsoft JhengHei"/>
              <a:buNone/>
            </a:pPr>
            <a:r>
              <a:rPr lang="zh-TW" sz="1800" b="1" i="0" u="none" strike="noStrike" cap="none">
                <a:solidFill>
                  <a:srgbClr val="000000"/>
                </a:solidFill>
                <a:latin typeface="Microsoft JhengHei"/>
                <a:ea typeface="Microsoft JhengHei"/>
                <a:cs typeface="Microsoft JhengHei"/>
                <a:sym typeface="Microsoft JhengHei"/>
              </a:rPr>
              <a:t>主軸一、整合資源，建立食農教育推動體系 (1-4 設置食農教育資訊整合平臺)</a:t>
            </a:r>
            <a:endParaRPr sz="1800" b="1" i="0" u="none" strike="noStrike" cap="none">
              <a:solidFill>
                <a:srgbClr val="000000"/>
              </a:solidFill>
              <a:latin typeface="Microsoft JhengHei"/>
              <a:ea typeface="Microsoft JhengHei"/>
              <a:cs typeface="Microsoft JhengHei"/>
              <a:sym typeface="Microsoft JhengHei"/>
            </a:endParaRPr>
          </a:p>
        </p:txBody>
      </p:sp>
      <p:sp>
        <p:nvSpPr>
          <p:cNvPr id="1153" name="Google Shape;1153;p30"/>
          <p:cNvSpPr txBox="1"/>
          <p:nvPr/>
        </p:nvSpPr>
        <p:spPr>
          <a:xfrm>
            <a:off x="358848" y="-21397"/>
            <a:ext cx="8403326" cy="644999"/>
          </a:xfrm>
          <a:prstGeom prst="rect">
            <a:avLst/>
          </a:prstGeom>
          <a:noFill/>
          <a:ln>
            <a:noFill/>
          </a:ln>
        </p:spPr>
        <p:txBody>
          <a:bodyPr spcFirstLastPara="1" wrap="square" lIns="91425" tIns="45700" rIns="91425" bIns="45700" anchor="ctr" anchorCtr="0">
            <a:normAutofit/>
          </a:bodyPr>
          <a:lstStyle/>
          <a:p>
            <a:pPr marL="0" marR="0" lvl="0" indent="0" algn="l" rtl="0">
              <a:lnSpc>
                <a:spcPct val="110000"/>
              </a:lnSpc>
              <a:spcBef>
                <a:spcPts val="0"/>
              </a:spcBef>
              <a:spcAft>
                <a:spcPts val="0"/>
              </a:spcAft>
              <a:buClr>
                <a:schemeClr val="lt1"/>
              </a:buClr>
              <a:buSzPts val="3200"/>
              <a:buFont typeface="Arial"/>
              <a:buNone/>
            </a:pPr>
            <a:r>
              <a:rPr lang="zh-TW" sz="3200" b="1" i="0" u="none" strike="noStrike" cap="none" dirty="0">
                <a:solidFill>
                  <a:schemeClr val="lt1"/>
                </a:solidFill>
                <a:latin typeface="Arial"/>
                <a:ea typeface="Arial"/>
                <a:cs typeface="Arial"/>
                <a:sym typeface="Arial"/>
              </a:rPr>
              <a:t>11</a:t>
            </a:r>
            <a:r>
              <a:rPr lang="en-US" altLang="zh-TW" sz="3200" b="1" dirty="0">
                <a:solidFill>
                  <a:schemeClr val="lt1"/>
                </a:solidFill>
              </a:rPr>
              <a:t>4</a:t>
            </a:r>
            <a:r>
              <a:rPr lang="zh-TW" sz="3200" b="1" i="0" u="none" strike="noStrike" cap="none" dirty="0">
                <a:solidFill>
                  <a:schemeClr val="lt1"/>
                </a:solidFill>
                <a:latin typeface="Arial"/>
                <a:ea typeface="Arial"/>
                <a:cs typeface="Arial"/>
                <a:sym typeface="Arial"/>
              </a:rPr>
              <a:t>年重要推動成果</a:t>
            </a:r>
            <a:endParaRPr sz="1800" b="1" i="0" u="none" strike="noStrike" cap="none" dirty="0">
              <a:solidFill>
                <a:schemeClr val="dk1"/>
              </a:solidFill>
              <a:latin typeface="Arial"/>
              <a:ea typeface="Arial"/>
              <a:cs typeface="Arial"/>
              <a:sym typeface="Arial"/>
            </a:endParaRPr>
          </a:p>
        </p:txBody>
      </p:sp>
      <p:sp>
        <p:nvSpPr>
          <p:cNvPr id="1154" name="Google Shape;1154;p30"/>
          <p:cNvSpPr/>
          <p:nvPr/>
        </p:nvSpPr>
        <p:spPr>
          <a:xfrm>
            <a:off x="9043238" y="85856"/>
            <a:ext cx="1467649" cy="414344"/>
          </a:xfrm>
          <a:prstGeom prst="roundRect">
            <a:avLst>
              <a:gd name="adj" fmla="val 50000"/>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zh-TW" sz="1800" b="1" i="0" u="none" strike="noStrike" cap="none">
                <a:solidFill>
                  <a:srgbClr val="387026"/>
                </a:solidFill>
                <a:latin typeface="Arial"/>
                <a:ea typeface="Arial"/>
                <a:cs typeface="Arial"/>
                <a:sym typeface="Arial"/>
              </a:rPr>
              <a:t>資訊司</a:t>
            </a:r>
            <a:endParaRPr sz="1400" b="0" i="0" u="none" strike="noStrike" cap="none">
              <a:solidFill>
                <a:srgbClr val="000000"/>
              </a:solidFill>
              <a:latin typeface="Arial"/>
              <a:ea typeface="Arial"/>
              <a:cs typeface="Arial"/>
              <a:sym typeface="Arial"/>
            </a:endParaRPr>
          </a:p>
        </p:txBody>
      </p:sp>
      <p:sp>
        <p:nvSpPr>
          <p:cNvPr id="1155" name="Google Shape;1155;p30"/>
          <p:cNvSpPr/>
          <p:nvPr/>
        </p:nvSpPr>
        <p:spPr>
          <a:xfrm>
            <a:off x="129574" y="978506"/>
            <a:ext cx="1123477" cy="1123477"/>
          </a:xfrm>
          <a:prstGeom prst="ellipse">
            <a:avLst/>
          </a:prstGeom>
          <a:solidFill>
            <a:srgbClr val="387025"/>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zh-TW" altLang="en-US" sz="2400" b="1" i="0" u="none" strike="noStrike" cap="none" dirty="0">
                <a:solidFill>
                  <a:srgbClr val="FFFFFF"/>
                </a:solidFill>
                <a:latin typeface="Microsoft JhengHei"/>
                <a:ea typeface="Microsoft JhengHei"/>
                <a:cs typeface="Microsoft JhengHei"/>
                <a:sym typeface="Microsoft JhengHei"/>
              </a:rPr>
              <a:t>推廣活動</a:t>
            </a:r>
          </a:p>
        </p:txBody>
      </p:sp>
      <p:sp>
        <p:nvSpPr>
          <p:cNvPr id="1157" name="Google Shape;1157;p30"/>
          <p:cNvSpPr txBox="1">
            <a:spLocks noGrp="1"/>
          </p:cNvSpPr>
          <p:nvPr>
            <p:ph type="sldNum" idx="12"/>
          </p:nvPr>
        </p:nvSpPr>
        <p:spPr>
          <a:xfrm>
            <a:off x="11760041" y="6492875"/>
            <a:ext cx="428134"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100"/>
              <a:buNone/>
            </a:pPr>
            <a:fld id="{00000000-1234-1234-1234-123412341234}" type="slidenum">
              <a:rPr lang="en-US" altLang="zh-TW" sz="1100"/>
              <a:t>3</a:t>
            </a:fld>
            <a:endParaRPr sz="1100"/>
          </a:p>
        </p:txBody>
      </p:sp>
      <p:sp>
        <p:nvSpPr>
          <p:cNvPr id="23" name="Google Shape;1145;p30">
            <a:extLst>
              <a:ext uri="{FF2B5EF4-FFF2-40B4-BE49-F238E27FC236}">
                <a16:creationId xmlns:a16="http://schemas.microsoft.com/office/drawing/2014/main" id="{8BB6A6D9-03C2-4BE7-BF51-088E53ED5BC6}"/>
              </a:ext>
            </a:extLst>
          </p:cNvPr>
          <p:cNvSpPr txBox="1"/>
          <p:nvPr/>
        </p:nvSpPr>
        <p:spPr>
          <a:xfrm>
            <a:off x="1253051" y="1307848"/>
            <a:ext cx="10242741" cy="1495754"/>
          </a:xfrm>
          <a:prstGeom prst="rect">
            <a:avLst/>
          </a:prstGeom>
          <a:noFill/>
          <a:ln>
            <a:noFill/>
          </a:ln>
        </p:spPr>
        <p:txBody>
          <a:bodyPr spcFirstLastPara="1" wrap="square" lIns="91425" tIns="45700" rIns="91425" bIns="45700" anchor="t" anchorCtr="0">
            <a:spAutoFit/>
          </a:bodyPr>
          <a:lstStyle/>
          <a:p>
            <a:pPr marL="285750" marR="0" lvl="0" indent="-285750" algn="just" rtl="0">
              <a:lnSpc>
                <a:spcPct val="114000"/>
              </a:lnSpc>
              <a:spcBef>
                <a:spcPts val="0"/>
              </a:spcBef>
              <a:spcAft>
                <a:spcPts val="0"/>
              </a:spcAft>
              <a:buClr>
                <a:srgbClr val="000000"/>
              </a:buClr>
              <a:buSzPts val="2200"/>
              <a:buFont typeface="Arial"/>
              <a:buChar char="•"/>
            </a:pPr>
            <a:r>
              <a:rPr lang="zh-TW" altLang="en-US" sz="2000" b="1" i="0" u="none" strike="noStrike" cap="none" dirty="0">
                <a:solidFill>
                  <a:srgbClr val="000000"/>
                </a:solidFill>
                <a:latin typeface="Microsoft JhengHei"/>
                <a:ea typeface="Microsoft JhengHei"/>
                <a:cs typeface="Microsoft JhengHei"/>
                <a:sym typeface="Microsoft JhengHei"/>
              </a:rPr>
              <a:t>於</a:t>
            </a:r>
            <a:r>
              <a:rPr lang="en-US" altLang="zh-TW" sz="2000" b="1" dirty="0">
                <a:latin typeface="Microsoft JhengHei"/>
                <a:ea typeface="Microsoft JhengHei"/>
                <a:cs typeface="Microsoft JhengHei"/>
                <a:sym typeface="Microsoft JhengHei"/>
              </a:rPr>
              <a:t>10</a:t>
            </a:r>
            <a:r>
              <a:rPr lang="zh-TW" altLang="en-US" sz="2000" b="1" i="0" u="none" strike="noStrike" cap="none" dirty="0">
                <a:solidFill>
                  <a:srgbClr val="000000"/>
                </a:solidFill>
                <a:latin typeface="Microsoft JhengHei"/>
                <a:ea typeface="Microsoft JhengHei"/>
                <a:cs typeface="Microsoft JhengHei"/>
                <a:sym typeface="Microsoft JhengHei"/>
              </a:rPr>
              <a:t>月</a:t>
            </a:r>
            <a:r>
              <a:rPr lang="en-US" altLang="zh-TW" sz="2000" b="1" dirty="0">
                <a:latin typeface="Microsoft JhengHei"/>
                <a:ea typeface="Microsoft JhengHei"/>
                <a:cs typeface="Microsoft JhengHei"/>
                <a:sym typeface="Microsoft JhengHei"/>
              </a:rPr>
              <a:t>1</a:t>
            </a:r>
            <a:r>
              <a:rPr lang="zh-TW" altLang="en-US" sz="2000" b="1" i="0" u="none" strike="noStrike" cap="none" dirty="0">
                <a:solidFill>
                  <a:srgbClr val="000000"/>
                </a:solidFill>
                <a:latin typeface="Microsoft JhengHei"/>
                <a:ea typeface="Microsoft JhengHei"/>
                <a:cs typeface="Microsoft JhengHei"/>
                <a:sym typeface="Microsoft JhengHei"/>
              </a:rPr>
              <a:t>日至</a:t>
            </a:r>
            <a:r>
              <a:rPr lang="en-US" altLang="zh-TW" sz="2000" b="1" dirty="0">
                <a:latin typeface="Microsoft JhengHei"/>
                <a:ea typeface="Microsoft JhengHei"/>
                <a:cs typeface="Microsoft JhengHei"/>
                <a:sym typeface="Microsoft JhengHei"/>
              </a:rPr>
              <a:t>10</a:t>
            </a:r>
            <a:r>
              <a:rPr lang="zh-TW" altLang="en-US" sz="2000" b="1" i="0" u="none" strike="noStrike" cap="none" dirty="0">
                <a:solidFill>
                  <a:srgbClr val="000000"/>
                </a:solidFill>
                <a:latin typeface="Microsoft JhengHei"/>
                <a:ea typeface="Microsoft JhengHei"/>
                <a:cs typeface="Microsoft JhengHei"/>
                <a:sym typeface="Microsoft JhengHei"/>
              </a:rPr>
              <a:t>月</a:t>
            </a:r>
            <a:r>
              <a:rPr lang="en-US" altLang="zh-TW" sz="2000" b="1" dirty="0">
                <a:latin typeface="Microsoft JhengHei"/>
                <a:ea typeface="Microsoft JhengHei"/>
                <a:cs typeface="Microsoft JhengHei"/>
                <a:sym typeface="Microsoft JhengHei"/>
              </a:rPr>
              <a:t>31</a:t>
            </a:r>
            <a:r>
              <a:rPr lang="zh-TW" altLang="en-US" sz="2000" b="1" i="0" u="none" strike="noStrike" cap="none" dirty="0">
                <a:solidFill>
                  <a:srgbClr val="000000"/>
                </a:solidFill>
                <a:latin typeface="Microsoft JhengHei"/>
                <a:ea typeface="Microsoft JhengHei"/>
                <a:cs typeface="Microsoft JhengHei"/>
                <a:sym typeface="Microsoft JhengHei"/>
              </a:rPr>
              <a:t>日舉辦「我是食農收藏家」一場食農教育線上推廣活動，推廣觸及超過</a:t>
            </a:r>
            <a:r>
              <a:rPr lang="en-US" altLang="zh-TW" sz="2000" b="1" dirty="0">
                <a:solidFill>
                  <a:schemeClr val="tx1"/>
                </a:solidFill>
                <a:latin typeface="Microsoft JhengHei"/>
                <a:ea typeface="Microsoft JhengHei"/>
                <a:cs typeface="Microsoft JhengHei"/>
                <a:sym typeface="Microsoft JhengHei"/>
              </a:rPr>
              <a:t>40</a:t>
            </a:r>
            <a:r>
              <a:rPr lang="zh-TW" altLang="en-US" sz="2000" b="1" i="0" u="none" strike="noStrike" cap="none" dirty="0">
                <a:solidFill>
                  <a:schemeClr val="tx1"/>
                </a:solidFill>
                <a:latin typeface="Microsoft JhengHei"/>
                <a:ea typeface="Microsoft JhengHei"/>
                <a:cs typeface="Microsoft JhengHei"/>
                <a:sym typeface="Microsoft JhengHei"/>
              </a:rPr>
              <a:t>萬人次。</a:t>
            </a:r>
            <a:endParaRPr lang="en-US" altLang="zh-TW" sz="2000" b="1" i="0" u="none" strike="noStrike" cap="none" dirty="0">
              <a:solidFill>
                <a:schemeClr val="tx1"/>
              </a:solidFill>
              <a:latin typeface="Microsoft JhengHei"/>
              <a:ea typeface="Microsoft JhengHei"/>
              <a:cs typeface="Microsoft JhengHei"/>
              <a:sym typeface="Microsoft JhengHei"/>
            </a:endParaRPr>
          </a:p>
          <a:p>
            <a:pPr marL="285750" indent="-285750" algn="just">
              <a:lnSpc>
                <a:spcPct val="114000"/>
              </a:lnSpc>
              <a:buSzPts val="2200"/>
              <a:buFont typeface="Arial"/>
              <a:buChar char="•"/>
            </a:pPr>
            <a:r>
              <a:rPr lang="zh-TW" altLang="en-US" sz="2000" b="1" dirty="0">
                <a:latin typeface="Microsoft JhengHei"/>
                <a:ea typeface="Microsoft JhengHei"/>
                <a:cs typeface="Microsoft JhengHei"/>
                <a:sym typeface="Microsoft JhengHei"/>
              </a:rPr>
              <a:t>於</a:t>
            </a:r>
            <a:r>
              <a:rPr lang="en-US" altLang="zh-TW" sz="2000" b="1" dirty="0">
                <a:latin typeface="Microsoft JhengHei"/>
                <a:ea typeface="Microsoft JhengHei"/>
                <a:cs typeface="Microsoft JhengHei"/>
                <a:sym typeface="Microsoft JhengHei"/>
              </a:rPr>
              <a:t>9</a:t>
            </a:r>
            <a:r>
              <a:rPr lang="zh-TW" altLang="en-US" sz="2000" b="1" dirty="0">
                <a:latin typeface="Microsoft JhengHei"/>
                <a:ea typeface="Microsoft JhengHei"/>
                <a:cs typeface="Microsoft JhengHei"/>
                <a:sym typeface="Microsoft JhengHei"/>
              </a:rPr>
              <a:t>月</a:t>
            </a:r>
            <a:r>
              <a:rPr lang="en-US" altLang="zh-TW" sz="2000" b="1" dirty="0">
                <a:latin typeface="Microsoft JhengHei"/>
                <a:ea typeface="Microsoft JhengHei"/>
                <a:cs typeface="Microsoft JhengHei"/>
                <a:sym typeface="Microsoft JhengHei"/>
              </a:rPr>
              <a:t>27</a:t>
            </a:r>
            <a:r>
              <a:rPr lang="zh-TW" altLang="en-US" sz="2000" b="1" dirty="0">
                <a:latin typeface="Microsoft JhengHei"/>
                <a:ea typeface="Microsoft JhengHei"/>
                <a:cs typeface="Microsoft JhengHei"/>
                <a:sym typeface="Microsoft JhengHei"/>
              </a:rPr>
              <a:t>日至</a:t>
            </a:r>
            <a:r>
              <a:rPr lang="en-US" altLang="zh-TW" sz="2000" b="1" dirty="0">
                <a:latin typeface="Microsoft JhengHei"/>
                <a:ea typeface="Microsoft JhengHei"/>
                <a:cs typeface="Microsoft JhengHei"/>
                <a:sym typeface="Microsoft JhengHei"/>
              </a:rPr>
              <a:t>9</a:t>
            </a:r>
            <a:r>
              <a:rPr lang="zh-TW" altLang="en-US" sz="2000" b="1" dirty="0">
                <a:latin typeface="Microsoft JhengHei"/>
                <a:ea typeface="Microsoft JhengHei"/>
                <a:cs typeface="Microsoft JhengHei"/>
                <a:sym typeface="Microsoft JhengHei"/>
              </a:rPr>
              <a:t>月</a:t>
            </a:r>
            <a:r>
              <a:rPr lang="en-US" altLang="zh-TW" sz="2000" b="1" dirty="0">
                <a:latin typeface="Microsoft JhengHei"/>
                <a:ea typeface="Microsoft JhengHei"/>
                <a:cs typeface="Microsoft JhengHei"/>
                <a:sym typeface="Microsoft JhengHei"/>
              </a:rPr>
              <a:t>28</a:t>
            </a:r>
            <a:r>
              <a:rPr lang="zh-TW" altLang="en-US" sz="2000" b="1" dirty="0">
                <a:latin typeface="Microsoft JhengHei"/>
                <a:ea typeface="Microsoft JhengHei"/>
                <a:cs typeface="Microsoft JhengHei"/>
                <a:sym typeface="Microsoft JhengHei"/>
              </a:rPr>
              <a:t>日</a:t>
            </a:r>
            <a:r>
              <a:rPr lang="zh-TW" altLang="en-US" sz="2000" b="1" dirty="0"/>
              <a:t>配合「食農教育大會」於現場進行實體推廣。</a:t>
            </a:r>
            <a:endParaRPr lang="en-US" altLang="zh-TW" sz="2000" b="1" dirty="0"/>
          </a:p>
          <a:p>
            <a:pPr marL="285750" marR="0" lvl="0" indent="-285750" algn="just" rtl="0">
              <a:lnSpc>
                <a:spcPct val="114000"/>
              </a:lnSpc>
              <a:spcBef>
                <a:spcPts val="0"/>
              </a:spcBef>
              <a:spcAft>
                <a:spcPts val="0"/>
              </a:spcAft>
              <a:buClr>
                <a:srgbClr val="000000"/>
              </a:buClr>
              <a:buSzPts val="2200"/>
              <a:buFont typeface="Arial"/>
              <a:buChar char="•"/>
            </a:pPr>
            <a:endParaRPr lang="zh-TW" altLang="en-US" sz="2000" b="1" i="0" u="none" strike="noStrike" cap="none" dirty="0">
              <a:solidFill>
                <a:srgbClr val="00B050"/>
              </a:solidFill>
              <a:latin typeface="Microsoft JhengHei"/>
              <a:ea typeface="Microsoft JhengHei"/>
              <a:cs typeface="Microsoft JhengHei"/>
              <a:sym typeface="Microsoft JhengHei"/>
            </a:endParaRPr>
          </a:p>
        </p:txBody>
      </p:sp>
      <p:pic>
        <p:nvPicPr>
          <p:cNvPr id="26" name="圖片 25">
            <a:extLst>
              <a:ext uri="{FF2B5EF4-FFF2-40B4-BE49-F238E27FC236}">
                <a16:creationId xmlns:a16="http://schemas.microsoft.com/office/drawing/2014/main" id="{6231CE76-207E-4B5D-B31F-80DE2E95165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96208" y="4786508"/>
            <a:ext cx="7375345" cy="1684326"/>
          </a:xfrm>
          <a:prstGeom prst="rect">
            <a:avLst/>
          </a:prstGeom>
        </p:spPr>
      </p:pic>
      <p:pic>
        <p:nvPicPr>
          <p:cNvPr id="1026" name="Picture 2" descr="一張含有 文字, 服裝, 人員, 男人 的圖片&#10;&#10;AI 產生的內容可能不正確。">
            <a:extLst>
              <a:ext uri="{FF2B5EF4-FFF2-40B4-BE49-F238E27FC236}">
                <a16:creationId xmlns:a16="http://schemas.microsoft.com/office/drawing/2014/main" id="{60BC37D7-3A2F-4797-ADA1-A5D7030B742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66891" y="2545051"/>
            <a:ext cx="3128900" cy="224145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一張含有 服裝, 人員, 足部穿著, 女人 的圖片&#10;&#10;AI 產生的內容可能不正確。">
            <a:extLst>
              <a:ext uri="{FF2B5EF4-FFF2-40B4-BE49-F238E27FC236}">
                <a16:creationId xmlns:a16="http://schemas.microsoft.com/office/drawing/2014/main" id="{E4F6DAA4-16AB-448A-A1F2-52265CABBDB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460088" y="4786505"/>
            <a:ext cx="2035703" cy="168432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一張含有 人的臉孔, 服裝, 人員, 牆 的圖片&#10;&#10;AI 產生的內容可能不正確。">
            <a:extLst>
              <a:ext uri="{FF2B5EF4-FFF2-40B4-BE49-F238E27FC236}">
                <a16:creationId xmlns:a16="http://schemas.microsoft.com/office/drawing/2014/main" id="{7540884D-E32B-4802-9DB8-06324D34C2C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5400000">
            <a:off x="7923654" y="4934404"/>
            <a:ext cx="1684329" cy="1388533"/>
          </a:xfrm>
          <a:prstGeom prst="rect">
            <a:avLst/>
          </a:prstGeom>
          <a:noFill/>
          <a:extLst>
            <a:ext uri="{909E8E84-426E-40DD-AFC4-6F175D3DCCD1}">
              <a14:hiddenFill xmlns:a14="http://schemas.microsoft.com/office/drawing/2010/main">
                <a:solidFill>
                  <a:srgbClr val="FFFFFF"/>
                </a:solidFill>
              </a14:hiddenFill>
            </a:ext>
          </a:extLst>
        </p:spPr>
      </p:pic>
      <p:pic>
        <p:nvPicPr>
          <p:cNvPr id="3" name="圖片 2">
            <a:extLst>
              <a:ext uri="{FF2B5EF4-FFF2-40B4-BE49-F238E27FC236}">
                <a16:creationId xmlns:a16="http://schemas.microsoft.com/office/drawing/2014/main" id="{10008F66-600A-4271-AD08-D23B08A78B57}"/>
              </a:ext>
            </a:extLst>
          </p:cNvPr>
          <p:cNvPicPr>
            <a:picLocks noChangeAspect="1"/>
          </p:cNvPicPr>
          <p:nvPr/>
        </p:nvPicPr>
        <p:blipFill>
          <a:blip r:embed="rId7"/>
          <a:stretch>
            <a:fillRect/>
          </a:stretch>
        </p:blipFill>
        <p:spPr>
          <a:xfrm>
            <a:off x="696208" y="2545049"/>
            <a:ext cx="7670682" cy="2241457"/>
          </a:xfrm>
          <a:prstGeom prst="rect">
            <a:avLst/>
          </a:prstGeom>
        </p:spPr>
      </p:pic>
    </p:spTree>
    <p:extLst>
      <p:ext uri="{BB962C8B-B14F-4D97-AF65-F5344CB8AC3E}">
        <p14:creationId xmlns:p14="http://schemas.microsoft.com/office/powerpoint/2010/main" val="41652701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61"/>
        <p:cNvGrpSpPr/>
        <p:nvPr/>
      </p:nvGrpSpPr>
      <p:grpSpPr>
        <a:xfrm>
          <a:off x="0" y="0"/>
          <a:ext cx="0" cy="0"/>
          <a:chOff x="0" y="0"/>
          <a:chExt cx="0" cy="0"/>
        </a:xfrm>
      </p:grpSpPr>
      <p:sp>
        <p:nvSpPr>
          <p:cNvPr id="1167" name="Google Shape;1167;p31"/>
          <p:cNvSpPr txBox="1"/>
          <p:nvPr/>
        </p:nvSpPr>
        <p:spPr>
          <a:xfrm>
            <a:off x="1165805" y="870290"/>
            <a:ext cx="4320812"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zh-TW" sz="2800" b="1" i="0" u="none" strike="noStrike" cap="none">
                <a:solidFill>
                  <a:srgbClr val="387026"/>
                </a:solidFill>
                <a:latin typeface="Microsoft JhengHei"/>
                <a:ea typeface="Microsoft JhengHei"/>
                <a:cs typeface="Microsoft JhengHei"/>
                <a:sym typeface="Microsoft JhengHei"/>
              </a:rPr>
              <a:t>農村再生基金:800萬元</a:t>
            </a:r>
            <a:endParaRPr sz="2800" b="1" i="0" u="none" strike="noStrike" cap="none">
              <a:solidFill>
                <a:srgbClr val="387026"/>
              </a:solidFill>
              <a:latin typeface="Microsoft JhengHei"/>
              <a:ea typeface="Microsoft JhengHei"/>
              <a:cs typeface="Microsoft JhengHei"/>
              <a:sym typeface="Microsoft JhengHei"/>
            </a:endParaRPr>
          </a:p>
        </p:txBody>
      </p:sp>
      <p:sp>
        <p:nvSpPr>
          <p:cNvPr id="1168" name="Google Shape;1168;p31"/>
          <p:cNvSpPr txBox="1"/>
          <p:nvPr/>
        </p:nvSpPr>
        <p:spPr>
          <a:xfrm>
            <a:off x="364564" y="59101"/>
            <a:ext cx="6149358" cy="613286"/>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3200"/>
              <a:buFont typeface="Arial"/>
              <a:buNone/>
            </a:pPr>
            <a:r>
              <a:rPr lang="zh-TW" sz="3200" b="1" i="0" u="none" strike="noStrike" cap="none" dirty="0">
                <a:solidFill>
                  <a:schemeClr val="dk1"/>
                </a:solidFill>
                <a:latin typeface="Arial"/>
                <a:ea typeface="Arial"/>
                <a:cs typeface="Arial"/>
                <a:sym typeface="Arial"/>
              </a:rPr>
              <a:t>11</a:t>
            </a:r>
            <a:r>
              <a:rPr lang="en-US" altLang="zh-TW" sz="3200" b="1" i="0" u="none" strike="noStrike" cap="none" dirty="0">
                <a:solidFill>
                  <a:schemeClr val="dk1"/>
                </a:solidFill>
                <a:latin typeface="Arial"/>
                <a:ea typeface="Arial"/>
                <a:cs typeface="Arial"/>
                <a:sym typeface="Arial"/>
              </a:rPr>
              <a:t>4</a:t>
            </a:r>
            <a:r>
              <a:rPr lang="zh-TW" sz="3200" b="1" i="0" u="none" strike="noStrike" cap="none" dirty="0">
                <a:solidFill>
                  <a:schemeClr val="dk1"/>
                </a:solidFill>
                <a:latin typeface="Arial"/>
                <a:ea typeface="Arial"/>
                <a:cs typeface="Arial"/>
                <a:sym typeface="Arial"/>
              </a:rPr>
              <a:t>年執行規劃及經費來源</a:t>
            </a:r>
            <a:endParaRPr sz="1400" b="0" i="0" u="none" strike="noStrike" cap="none" dirty="0">
              <a:solidFill>
                <a:srgbClr val="000000"/>
              </a:solidFill>
              <a:latin typeface="Arial"/>
              <a:ea typeface="Arial"/>
              <a:cs typeface="Arial"/>
              <a:sym typeface="Arial"/>
            </a:endParaRPr>
          </a:p>
        </p:txBody>
      </p:sp>
      <p:sp>
        <p:nvSpPr>
          <p:cNvPr id="1169" name="Google Shape;1169;p31"/>
          <p:cNvSpPr/>
          <p:nvPr/>
        </p:nvSpPr>
        <p:spPr>
          <a:xfrm>
            <a:off x="9043238" y="136525"/>
            <a:ext cx="1467649" cy="414344"/>
          </a:xfrm>
          <a:prstGeom prst="roundRect">
            <a:avLst>
              <a:gd name="adj" fmla="val 50000"/>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zh-TW" sz="1800" b="1" i="0" u="none" strike="noStrike" cap="none">
                <a:solidFill>
                  <a:srgbClr val="387026"/>
                </a:solidFill>
                <a:latin typeface="Arial"/>
                <a:ea typeface="Arial"/>
                <a:cs typeface="Arial"/>
                <a:sym typeface="Arial"/>
              </a:rPr>
              <a:t>資訊司</a:t>
            </a:r>
            <a:endParaRPr sz="1400" b="0" i="0" u="none" strike="noStrike" cap="none">
              <a:solidFill>
                <a:srgbClr val="000000"/>
              </a:solidFill>
              <a:latin typeface="Arial"/>
              <a:ea typeface="Arial"/>
              <a:cs typeface="Arial"/>
              <a:sym typeface="Arial"/>
            </a:endParaRPr>
          </a:p>
        </p:txBody>
      </p:sp>
      <p:sp>
        <p:nvSpPr>
          <p:cNvPr id="1175" name="Google Shape;1175;p31"/>
          <p:cNvSpPr/>
          <p:nvPr/>
        </p:nvSpPr>
        <p:spPr>
          <a:xfrm>
            <a:off x="631595" y="987413"/>
            <a:ext cx="534209" cy="343107"/>
          </a:xfrm>
          <a:prstGeom prst="rightArrow">
            <a:avLst>
              <a:gd name="adj1" fmla="val 50000"/>
              <a:gd name="adj2" fmla="val 50000"/>
            </a:avLst>
          </a:prstGeom>
          <a:solidFill>
            <a:srgbClr val="3870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000"/>
              <a:buFont typeface="Arial"/>
              <a:buNone/>
            </a:pPr>
            <a:endParaRPr sz="2000" b="0" i="0" u="none" strike="noStrike" cap="none">
              <a:solidFill>
                <a:srgbClr val="FFFFFF"/>
              </a:solidFill>
              <a:latin typeface="Calibri"/>
              <a:ea typeface="Calibri"/>
              <a:cs typeface="Calibri"/>
              <a:sym typeface="Calibri"/>
            </a:endParaRPr>
          </a:p>
        </p:txBody>
      </p:sp>
      <p:sp>
        <p:nvSpPr>
          <p:cNvPr id="1176" name="Google Shape;1176;p31"/>
          <p:cNvSpPr/>
          <p:nvPr/>
        </p:nvSpPr>
        <p:spPr>
          <a:xfrm>
            <a:off x="280043" y="1480008"/>
            <a:ext cx="11631915" cy="5166831"/>
          </a:xfrm>
          <a:prstGeom prst="roundRect">
            <a:avLst>
              <a:gd name="adj" fmla="val 3338"/>
            </a:avLst>
          </a:prstGeom>
          <a:noFill/>
          <a:ln w="31750" cap="flat" cmpd="sng">
            <a:solidFill>
              <a:srgbClr val="38702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177" name="Google Shape;1177;p31"/>
          <p:cNvSpPr/>
          <p:nvPr/>
        </p:nvSpPr>
        <p:spPr>
          <a:xfrm>
            <a:off x="631596" y="1084082"/>
            <a:ext cx="155609" cy="395926"/>
          </a:xfrm>
          <a:prstGeom prst="rect">
            <a:avLst/>
          </a:prstGeom>
          <a:solidFill>
            <a:srgbClr val="3870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178" name="Google Shape;1178;p31"/>
          <p:cNvSpPr txBox="1"/>
          <p:nvPr/>
        </p:nvSpPr>
        <p:spPr>
          <a:xfrm>
            <a:off x="11760041" y="6492875"/>
            <a:ext cx="428134" cy="365125"/>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100"/>
              <a:buFont typeface="Arial"/>
              <a:buNone/>
            </a:pPr>
            <a:fld id="{00000000-1234-1234-1234-123412341234}" type="slidenum">
              <a:rPr lang="en-US" altLang="zh-TW" sz="1100" b="0" i="0" u="none" strike="noStrike" cap="none">
                <a:solidFill>
                  <a:schemeClr val="dk1"/>
                </a:solidFill>
                <a:latin typeface="Arial"/>
                <a:ea typeface="Arial"/>
                <a:cs typeface="Arial"/>
                <a:sym typeface="Arial"/>
              </a:rPr>
              <a:t>4</a:t>
            </a:fld>
            <a:endParaRPr sz="1100" b="0" i="0" u="none" strike="noStrike" cap="none">
              <a:solidFill>
                <a:schemeClr val="dk1"/>
              </a:solidFill>
              <a:latin typeface="Arial"/>
              <a:ea typeface="Arial"/>
              <a:cs typeface="Arial"/>
              <a:sym typeface="Arial"/>
            </a:endParaRPr>
          </a:p>
        </p:txBody>
      </p:sp>
      <p:sp>
        <p:nvSpPr>
          <p:cNvPr id="25" name="Google Shape;1163;p31">
            <a:extLst>
              <a:ext uri="{FF2B5EF4-FFF2-40B4-BE49-F238E27FC236}">
                <a16:creationId xmlns:a16="http://schemas.microsoft.com/office/drawing/2014/main" id="{7203E265-DA68-408A-8CC0-39996F51F317}"/>
              </a:ext>
            </a:extLst>
          </p:cNvPr>
          <p:cNvSpPr/>
          <p:nvPr/>
        </p:nvSpPr>
        <p:spPr>
          <a:xfrm>
            <a:off x="381038" y="1637023"/>
            <a:ext cx="5674505" cy="1526855"/>
          </a:xfrm>
          <a:prstGeom prst="roundRect">
            <a:avLst>
              <a:gd name="adj" fmla="val 5462"/>
            </a:avLst>
          </a:prstGeom>
          <a:solidFill>
            <a:srgbClr val="E1DCBD">
              <a:alpha val="28627"/>
            </a:srgbClr>
          </a:solidFill>
          <a:ln w="9525" cap="flat" cmpd="sng">
            <a:solidFill>
              <a:srgbClr val="387026"/>
            </a:solidFill>
            <a:prstDash val="solid"/>
            <a:miter lim="800000"/>
            <a:headEnd type="none" w="sm" len="sm"/>
            <a:tailEnd type="none" w="sm" len="sm"/>
          </a:ln>
        </p:spPr>
        <p:txBody>
          <a:bodyPr spcFirstLastPara="1" wrap="square" lIns="91425" tIns="45700" rIns="91425" bIns="45700" anchor="ctr" anchorCtr="0">
            <a:noAutofit/>
          </a:bodyPr>
          <a:lstStyle/>
          <a:p>
            <a:pPr algn="just">
              <a:buClr>
                <a:schemeClr val="lt1"/>
              </a:buClr>
              <a:buSzPts val="1800"/>
            </a:pPr>
            <a:r>
              <a:rPr lang="zh-TW" altLang="en-US" sz="2200" b="1" dirty="0">
                <a:solidFill>
                  <a:srgbClr val="0070C0"/>
                </a:solidFill>
                <a:latin typeface="Microsoft JhengHei"/>
                <a:ea typeface="Microsoft JhengHei"/>
              </a:rPr>
              <a:t>推動跨單位食農教育活動：</a:t>
            </a:r>
            <a:endParaRPr lang="en-US" altLang="zh-TW" sz="2200" b="1" dirty="0">
              <a:solidFill>
                <a:srgbClr val="0070C0"/>
              </a:solidFill>
              <a:latin typeface="Microsoft JhengHei"/>
              <a:ea typeface="Microsoft JhengHei"/>
            </a:endParaRPr>
          </a:p>
          <a:p>
            <a:pPr algn="just">
              <a:buClr>
                <a:schemeClr val="lt1"/>
              </a:buClr>
              <a:buSzPts val="1800"/>
            </a:pPr>
            <a:r>
              <a:rPr lang="zh-TW" altLang="en-US" sz="2200" b="1" dirty="0">
                <a:solidFill>
                  <a:schemeClr val="tx1"/>
                </a:solidFill>
                <a:latin typeface="Microsoft JhengHei"/>
                <a:ea typeface="Microsoft JhengHei"/>
              </a:rPr>
              <a:t>規劃與本部所屬機關、</a:t>
            </a:r>
            <a:r>
              <a:rPr lang="zh-TW" altLang="en-US" sz="2200" b="1" dirty="0">
                <a:solidFill>
                  <a:schemeClr val="tx1"/>
                </a:solidFill>
                <a:latin typeface="微軟正黑體" panose="020B0604030504040204" pitchFamily="34" charset="-120"/>
                <a:ea typeface="微軟正黑體" panose="020B0604030504040204" pitchFamily="34" charset="-120"/>
              </a:rPr>
              <a:t>地方政府</a:t>
            </a:r>
            <a:r>
              <a:rPr lang="zh-TW" altLang="en-US" sz="2200" b="1" dirty="0">
                <a:solidFill>
                  <a:schemeClr val="tx1"/>
                </a:solidFill>
                <a:latin typeface="Microsoft JhengHei"/>
                <a:ea typeface="Microsoft JhengHei"/>
              </a:rPr>
              <a:t>、農會或相關推廣團體等合作辦理食農教育推廣活動，強化平臺觸及廣度。</a:t>
            </a:r>
            <a:endParaRPr lang="zh-TW" altLang="en-US" sz="2200" b="1" dirty="0">
              <a:solidFill>
                <a:schemeClr val="tx1"/>
              </a:solidFill>
              <a:latin typeface="Microsoft JhengHei"/>
              <a:ea typeface="Microsoft JhengHei"/>
              <a:sym typeface="Microsoft JhengHei"/>
            </a:endParaRPr>
          </a:p>
        </p:txBody>
      </p:sp>
      <p:sp>
        <p:nvSpPr>
          <p:cNvPr id="26" name="Google Shape;1163;p31">
            <a:extLst>
              <a:ext uri="{FF2B5EF4-FFF2-40B4-BE49-F238E27FC236}">
                <a16:creationId xmlns:a16="http://schemas.microsoft.com/office/drawing/2014/main" id="{013B33E2-88D9-4DCE-8824-B9566393EFA8}"/>
              </a:ext>
            </a:extLst>
          </p:cNvPr>
          <p:cNvSpPr/>
          <p:nvPr/>
        </p:nvSpPr>
        <p:spPr>
          <a:xfrm>
            <a:off x="381039" y="3301522"/>
            <a:ext cx="5674505" cy="1526855"/>
          </a:xfrm>
          <a:prstGeom prst="roundRect">
            <a:avLst>
              <a:gd name="adj" fmla="val 5462"/>
            </a:avLst>
          </a:prstGeom>
          <a:solidFill>
            <a:srgbClr val="E1DCBD">
              <a:alpha val="28627"/>
            </a:srgbClr>
          </a:solidFill>
          <a:ln w="9525" cap="flat" cmpd="sng">
            <a:solidFill>
              <a:srgbClr val="387026"/>
            </a:solidFill>
            <a:prstDash val="solid"/>
            <a:miter lim="800000"/>
            <a:headEnd type="none" w="sm" len="sm"/>
            <a:tailEnd type="none" w="sm" len="sm"/>
          </a:ln>
        </p:spPr>
        <p:txBody>
          <a:bodyPr spcFirstLastPara="1" wrap="square" lIns="91425" tIns="45700" rIns="91425" bIns="45700" anchor="ctr" anchorCtr="0">
            <a:noAutofit/>
          </a:bodyPr>
          <a:lstStyle/>
          <a:p>
            <a:pPr lvl="0" algn="just">
              <a:buClr>
                <a:schemeClr val="lt1"/>
              </a:buClr>
              <a:buSzPts val="1800"/>
            </a:pPr>
            <a:r>
              <a:rPr lang="zh-TW" altLang="en-US" sz="2200" b="1" dirty="0">
                <a:solidFill>
                  <a:srgbClr val="0070C0"/>
                </a:solidFill>
                <a:latin typeface="Microsoft JhengHei"/>
                <a:ea typeface="Microsoft JhengHei"/>
                <a:sym typeface="Microsoft JhengHei"/>
              </a:rPr>
              <a:t>提升平臺前臺網站瀏覽流暢度：</a:t>
            </a:r>
            <a:endParaRPr lang="en-US" altLang="zh-TW" sz="2200" b="1" dirty="0">
              <a:solidFill>
                <a:srgbClr val="0070C0"/>
              </a:solidFill>
              <a:latin typeface="Microsoft JhengHei"/>
              <a:ea typeface="Microsoft JhengHei"/>
              <a:sym typeface="Microsoft JhengHei"/>
            </a:endParaRPr>
          </a:p>
          <a:p>
            <a:pPr lvl="0" algn="just">
              <a:buClr>
                <a:schemeClr val="lt1"/>
              </a:buClr>
              <a:buSzPts val="1800"/>
            </a:pPr>
            <a:r>
              <a:rPr lang="zh-TW" altLang="en-US" sz="2200" b="1" i="0" u="none" strike="noStrike" cap="none" dirty="0">
                <a:solidFill>
                  <a:srgbClr val="000000"/>
                </a:solidFill>
                <a:latin typeface="Microsoft JhengHei"/>
                <a:ea typeface="Microsoft JhengHei"/>
                <a:cs typeface="Microsoft JhengHei"/>
                <a:sym typeface="Microsoft JhengHei"/>
              </a:rPr>
              <a:t>利用建立前臺電子書</a:t>
            </a:r>
            <a:r>
              <a:rPr lang="zh-TW" altLang="en-US" sz="2200" b="1" dirty="0">
                <a:latin typeface="Microsoft JhengHei"/>
                <a:ea typeface="Microsoft JhengHei"/>
                <a:cs typeface="Microsoft JhengHei"/>
                <a:sym typeface="Microsoft JhengHei"/>
              </a:rPr>
              <a:t>功能、</a:t>
            </a:r>
            <a:r>
              <a:rPr lang="zh-TW" altLang="en-US" sz="2200" b="1" dirty="0">
                <a:solidFill>
                  <a:srgbClr val="000000"/>
                </a:solidFill>
                <a:latin typeface="Microsoft JhengHei"/>
                <a:ea typeface="Microsoft JhengHei"/>
              </a:rPr>
              <a:t>擴增會員相關服務、優化版面呈現與</a:t>
            </a:r>
            <a:r>
              <a:rPr lang="zh-TW" altLang="en-US" sz="2200" b="1" i="0" u="none" strike="noStrike" cap="none" dirty="0">
                <a:solidFill>
                  <a:srgbClr val="000000"/>
                </a:solidFill>
                <a:latin typeface="Microsoft JhengHei"/>
                <a:ea typeface="Microsoft JhengHei"/>
                <a:cs typeface="Microsoft JhengHei"/>
                <a:sym typeface="Microsoft JhengHei"/>
              </a:rPr>
              <a:t>線上瀏覽流暢度，提高</a:t>
            </a:r>
            <a:r>
              <a:rPr lang="zh-TW" altLang="en-US" sz="2200" b="1" dirty="0">
                <a:latin typeface="Microsoft JhengHei"/>
                <a:ea typeface="Microsoft JhengHei"/>
                <a:cs typeface="Microsoft JhengHei"/>
                <a:sym typeface="Microsoft JhengHei"/>
              </a:rPr>
              <a:t>使用者良好體驗與</a:t>
            </a:r>
            <a:r>
              <a:rPr lang="zh-TW" altLang="en-US" sz="2200" b="1" i="0" u="none" strike="noStrike" cap="none" dirty="0">
                <a:solidFill>
                  <a:srgbClr val="000000"/>
                </a:solidFill>
                <a:latin typeface="Microsoft JhengHei"/>
                <a:ea typeface="Microsoft JhengHei"/>
                <a:cs typeface="Microsoft JhengHei"/>
                <a:sym typeface="Microsoft JhengHei"/>
              </a:rPr>
              <a:t>網站黏著度。 </a:t>
            </a:r>
            <a:endParaRPr lang="en-US" altLang="zh-TW" sz="2200" b="1" i="0" u="none" strike="noStrike" cap="none" dirty="0">
              <a:solidFill>
                <a:srgbClr val="000000"/>
              </a:solidFill>
              <a:latin typeface="Microsoft JhengHei"/>
              <a:ea typeface="Microsoft JhengHei"/>
              <a:cs typeface="Microsoft JhengHei"/>
              <a:sym typeface="Microsoft JhengHei"/>
            </a:endParaRPr>
          </a:p>
        </p:txBody>
      </p:sp>
      <p:sp>
        <p:nvSpPr>
          <p:cNvPr id="27" name="Google Shape;1163;p31">
            <a:extLst>
              <a:ext uri="{FF2B5EF4-FFF2-40B4-BE49-F238E27FC236}">
                <a16:creationId xmlns:a16="http://schemas.microsoft.com/office/drawing/2014/main" id="{AA519FC2-0411-44F4-8DFF-CDEDC700A155}"/>
              </a:ext>
            </a:extLst>
          </p:cNvPr>
          <p:cNvSpPr/>
          <p:nvPr/>
        </p:nvSpPr>
        <p:spPr>
          <a:xfrm>
            <a:off x="360955" y="4966020"/>
            <a:ext cx="5674505" cy="1526855"/>
          </a:xfrm>
          <a:prstGeom prst="roundRect">
            <a:avLst>
              <a:gd name="adj" fmla="val 5462"/>
            </a:avLst>
          </a:prstGeom>
          <a:solidFill>
            <a:srgbClr val="F6F5EC"/>
          </a:solidFill>
          <a:ln w="9525" cap="flat" cmpd="sng">
            <a:solidFill>
              <a:srgbClr val="387026"/>
            </a:solidFill>
            <a:prstDash val="solid"/>
            <a:miter lim="800000"/>
            <a:headEnd type="none" w="sm" len="sm"/>
            <a:tailEnd type="none" w="sm" len="sm"/>
          </a:ln>
        </p:spPr>
        <p:txBody>
          <a:bodyPr spcFirstLastPara="1" wrap="square" lIns="91425" tIns="45700" rIns="91425" bIns="45700" anchor="ctr" anchorCtr="0">
            <a:noAutofit/>
          </a:bodyPr>
          <a:lstStyle/>
          <a:p>
            <a:pPr lvl="0" algn="just">
              <a:buClr>
                <a:schemeClr val="lt1"/>
              </a:buClr>
              <a:buSzPts val="1800"/>
            </a:pPr>
            <a:r>
              <a:rPr lang="zh-TW" altLang="en-US" sz="2200" b="1" dirty="0">
                <a:solidFill>
                  <a:srgbClr val="0070C0"/>
                </a:solidFill>
                <a:latin typeface="Microsoft JhengHei"/>
                <a:ea typeface="Microsoft JhengHei"/>
              </a:rPr>
              <a:t>規劃教育訓練協助推廣食農教育：</a:t>
            </a:r>
            <a:endParaRPr lang="en-US" altLang="zh-TW" sz="2200" b="1" dirty="0">
              <a:solidFill>
                <a:srgbClr val="0070C0"/>
              </a:solidFill>
              <a:latin typeface="Microsoft JhengHei"/>
              <a:ea typeface="Microsoft JhengHei"/>
            </a:endParaRPr>
          </a:p>
          <a:p>
            <a:pPr lvl="0" algn="just">
              <a:buClr>
                <a:schemeClr val="lt1"/>
              </a:buClr>
              <a:buSzPts val="1800"/>
            </a:pPr>
            <a:r>
              <a:rPr lang="zh-TW" altLang="en-US" sz="2200" b="1" dirty="0">
                <a:solidFill>
                  <a:prstClr val="black"/>
                </a:solidFill>
                <a:latin typeface="微軟正黑體" panose="020B0604030504040204" pitchFamily="34" charset="-120"/>
                <a:ea typeface="微軟正黑體" panose="020B0604030504040204" pitchFamily="34" charset="-120"/>
              </a:rPr>
              <a:t>辦理相關課程並提供上稿範例檔，提升地方政府與本部含所屬機關對平臺前後臺功能瞭解與熟悉度，協助推廣食農教育。</a:t>
            </a:r>
            <a:endParaRPr lang="zh-TW" altLang="en-US" sz="2200" b="1" i="0" u="none" strike="noStrike" cap="none" dirty="0">
              <a:solidFill>
                <a:srgbClr val="000000"/>
              </a:solidFill>
              <a:latin typeface="Microsoft JhengHei"/>
              <a:ea typeface="Microsoft JhengHei"/>
              <a:cs typeface="Microsoft JhengHei"/>
              <a:sym typeface="Microsoft JhengHei"/>
            </a:endParaRPr>
          </a:p>
        </p:txBody>
      </p:sp>
      <p:sp>
        <p:nvSpPr>
          <p:cNvPr id="30" name="Google Shape;1163;p31">
            <a:extLst>
              <a:ext uri="{FF2B5EF4-FFF2-40B4-BE49-F238E27FC236}">
                <a16:creationId xmlns:a16="http://schemas.microsoft.com/office/drawing/2014/main" id="{C6191F5F-26FC-450D-B8C5-774706F183E8}"/>
              </a:ext>
            </a:extLst>
          </p:cNvPr>
          <p:cNvSpPr/>
          <p:nvPr/>
        </p:nvSpPr>
        <p:spPr>
          <a:xfrm>
            <a:off x="6156540" y="1637023"/>
            <a:ext cx="5674505" cy="1526855"/>
          </a:xfrm>
          <a:prstGeom prst="roundRect">
            <a:avLst>
              <a:gd name="adj" fmla="val 5462"/>
            </a:avLst>
          </a:prstGeom>
          <a:solidFill>
            <a:srgbClr val="E1DCBD">
              <a:alpha val="28627"/>
            </a:srgbClr>
          </a:solidFill>
          <a:ln w="9525" cap="flat" cmpd="sng">
            <a:solidFill>
              <a:srgbClr val="387026"/>
            </a:solidFill>
            <a:prstDash val="solid"/>
            <a:miter lim="800000"/>
            <a:headEnd type="none" w="sm" len="sm"/>
            <a:tailEnd type="none" w="sm" len="sm"/>
          </a:ln>
        </p:spPr>
        <p:txBody>
          <a:bodyPr spcFirstLastPara="1" wrap="square" lIns="91425" tIns="45700" rIns="91425" bIns="45700" anchor="ctr" anchorCtr="0">
            <a:noAutofit/>
          </a:bodyPr>
          <a:lstStyle/>
          <a:p>
            <a:pPr lvl="0" algn="just">
              <a:buClr>
                <a:schemeClr val="lt1"/>
              </a:buClr>
              <a:buSzPts val="1800"/>
            </a:pPr>
            <a:r>
              <a:rPr lang="zh-TW" altLang="en-US" sz="2200" b="1" dirty="0">
                <a:solidFill>
                  <a:srgbClr val="0070C0"/>
                </a:solidFill>
                <a:latin typeface="Microsoft JhengHei"/>
                <a:ea typeface="Microsoft JhengHei"/>
              </a:rPr>
              <a:t>加深與地方政府合作：</a:t>
            </a:r>
            <a:endParaRPr lang="en-US" altLang="zh-TW" sz="2200" b="1" dirty="0">
              <a:solidFill>
                <a:srgbClr val="0070C0"/>
              </a:solidFill>
              <a:latin typeface="Microsoft JhengHei"/>
              <a:ea typeface="Microsoft JhengHei"/>
            </a:endParaRPr>
          </a:p>
          <a:p>
            <a:pPr lvl="0" algn="just">
              <a:buClr>
                <a:schemeClr val="lt1"/>
              </a:buClr>
              <a:buSzPts val="1800"/>
            </a:pPr>
            <a:r>
              <a:rPr lang="zh-TW" altLang="en-US" sz="2200" b="1" dirty="0">
                <a:solidFill>
                  <a:srgbClr val="000000"/>
                </a:solidFill>
                <a:latin typeface="Microsoft JhengHei"/>
                <a:ea typeface="Microsoft JhengHei"/>
              </a:rPr>
              <a:t>配合地方政府建立食農教育資訊數位化，介接取得各地方政府相關食農資料，並建立地方政府食農專區客製化單元。</a:t>
            </a:r>
          </a:p>
        </p:txBody>
      </p:sp>
      <p:sp>
        <p:nvSpPr>
          <p:cNvPr id="31" name="Google Shape;1163;p31">
            <a:extLst>
              <a:ext uri="{FF2B5EF4-FFF2-40B4-BE49-F238E27FC236}">
                <a16:creationId xmlns:a16="http://schemas.microsoft.com/office/drawing/2014/main" id="{4981103E-4D2C-4B49-81D0-ADDDA2EF4989}"/>
              </a:ext>
            </a:extLst>
          </p:cNvPr>
          <p:cNvSpPr/>
          <p:nvPr/>
        </p:nvSpPr>
        <p:spPr>
          <a:xfrm>
            <a:off x="6156541" y="3301522"/>
            <a:ext cx="5674505" cy="1526855"/>
          </a:xfrm>
          <a:prstGeom prst="roundRect">
            <a:avLst>
              <a:gd name="adj" fmla="val 5462"/>
            </a:avLst>
          </a:prstGeom>
          <a:solidFill>
            <a:srgbClr val="E1DCBD">
              <a:alpha val="28627"/>
            </a:srgbClr>
          </a:solidFill>
          <a:ln w="9525" cap="flat" cmpd="sng">
            <a:solidFill>
              <a:srgbClr val="387026"/>
            </a:solidFill>
            <a:prstDash val="solid"/>
            <a:miter lim="800000"/>
            <a:headEnd type="none" w="sm" len="sm"/>
            <a:tailEnd type="none" w="sm" len="sm"/>
          </a:ln>
        </p:spPr>
        <p:txBody>
          <a:bodyPr spcFirstLastPara="1" wrap="square" lIns="91425" tIns="45700" rIns="91425" bIns="45700" anchor="ctr" anchorCtr="0">
            <a:noAutofit/>
          </a:bodyPr>
          <a:lstStyle/>
          <a:p>
            <a:pPr lvl="0" algn="just">
              <a:buClr>
                <a:schemeClr val="lt1"/>
              </a:buClr>
              <a:buSzPts val="1800"/>
            </a:pPr>
            <a:r>
              <a:rPr lang="zh-TW" altLang="en-US" sz="2200" b="1" dirty="0">
                <a:solidFill>
                  <a:srgbClr val="0070C0"/>
                </a:solidFill>
                <a:latin typeface="Microsoft JhengHei"/>
                <a:ea typeface="Microsoft JhengHei"/>
                <a:sym typeface="Microsoft JhengHei"/>
              </a:rPr>
              <a:t>優化平臺後臺系統功能：</a:t>
            </a:r>
            <a:endParaRPr lang="en-US" altLang="zh-TW" sz="2200" b="1" dirty="0">
              <a:solidFill>
                <a:srgbClr val="0070C0"/>
              </a:solidFill>
              <a:latin typeface="Microsoft JhengHei"/>
              <a:ea typeface="Microsoft JhengHei"/>
              <a:sym typeface="Microsoft JhengHei"/>
            </a:endParaRPr>
          </a:p>
          <a:p>
            <a:pPr lvl="0" algn="just">
              <a:buClr>
                <a:schemeClr val="lt1"/>
              </a:buClr>
              <a:buSzPts val="1800"/>
            </a:pPr>
            <a:r>
              <a:rPr lang="zh-TW" altLang="en-US" sz="2200" b="1" dirty="0">
                <a:latin typeface="Microsoft JhengHei"/>
                <a:ea typeface="Microsoft JhengHei"/>
                <a:sym typeface="Microsoft JhengHei"/>
              </a:rPr>
              <a:t>建立</a:t>
            </a:r>
            <a:r>
              <a:rPr lang="zh-TW" altLang="en-US" sz="2200" b="1" dirty="0">
                <a:solidFill>
                  <a:srgbClr val="000000"/>
                </a:solidFill>
                <a:latin typeface="Microsoft JhengHei"/>
                <a:ea typeface="Microsoft JhengHei"/>
              </a:rPr>
              <a:t>平臺</a:t>
            </a:r>
            <a:r>
              <a:rPr lang="zh-TW" altLang="en-US" sz="2200" b="1" i="0" u="none" strike="noStrike" cap="none" dirty="0">
                <a:solidFill>
                  <a:srgbClr val="000000"/>
                </a:solidFill>
                <a:latin typeface="Microsoft JhengHei"/>
                <a:ea typeface="Microsoft JhengHei"/>
                <a:cs typeface="Microsoft JhengHei"/>
                <a:sym typeface="Microsoft JhengHei"/>
              </a:rPr>
              <a:t>後臺意見回饋機制與優化相關功能，提供前後臺完整搜尋服務</a:t>
            </a:r>
            <a:r>
              <a:rPr lang="zh-TW" altLang="en-US" sz="2200" b="1" dirty="0">
                <a:latin typeface="Microsoft JhengHei"/>
                <a:ea typeface="Microsoft JhengHei"/>
                <a:cs typeface="Microsoft JhengHei"/>
                <a:sym typeface="Microsoft JhengHei"/>
              </a:rPr>
              <a:t>，</a:t>
            </a:r>
            <a:r>
              <a:rPr lang="zh-TW" altLang="en-US" sz="2200" b="1" i="0" u="none" strike="noStrike" cap="none" dirty="0">
                <a:solidFill>
                  <a:srgbClr val="000000"/>
                </a:solidFill>
                <a:latin typeface="Microsoft JhengHei"/>
                <a:ea typeface="Microsoft JhengHei"/>
                <a:cs typeface="Microsoft JhengHei"/>
                <a:sym typeface="Microsoft JhengHei"/>
              </a:rPr>
              <a:t>提升後臺使用者便利</a:t>
            </a:r>
            <a:r>
              <a:rPr lang="zh-TW" altLang="en-US" sz="2200" b="1" dirty="0">
                <a:latin typeface="Microsoft JhengHei"/>
                <a:ea typeface="Microsoft JhengHei"/>
                <a:cs typeface="Microsoft JhengHei"/>
                <a:sym typeface="Microsoft JhengHei"/>
              </a:rPr>
              <a:t>性與上稿使用率。</a:t>
            </a:r>
            <a:endParaRPr lang="zh-TW" altLang="en-US" sz="2200" b="1" i="0" u="none" strike="noStrike" cap="none" dirty="0">
              <a:solidFill>
                <a:srgbClr val="000000"/>
              </a:solidFill>
              <a:latin typeface="Microsoft JhengHei"/>
              <a:ea typeface="Microsoft JhengHei"/>
              <a:cs typeface="Microsoft JhengHei"/>
              <a:sym typeface="Microsoft JhengHei"/>
            </a:endParaRPr>
          </a:p>
        </p:txBody>
      </p:sp>
      <p:sp>
        <p:nvSpPr>
          <p:cNvPr id="32" name="Google Shape;1163;p31">
            <a:extLst>
              <a:ext uri="{FF2B5EF4-FFF2-40B4-BE49-F238E27FC236}">
                <a16:creationId xmlns:a16="http://schemas.microsoft.com/office/drawing/2014/main" id="{D28059D8-CC59-4FE2-AFCB-E2CBE5383F66}"/>
              </a:ext>
            </a:extLst>
          </p:cNvPr>
          <p:cNvSpPr/>
          <p:nvPr/>
        </p:nvSpPr>
        <p:spPr>
          <a:xfrm>
            <a:off x="6136457" y="4966020"/>
            <a:ext cx="5674505" cy="1526855"/>
          </a:xfrm>
          <a:prstGeom prst="roundRect">
            <a:avLst>
              <a:gd name="adj" fmla="val 5462"/>
            </a:avLst>
          </a:prstGeom>
          <a:solidFill>
            <a:srgbClr val="E1DCBD">
              <a:alpha val="28627"/>
            </a:srgbClr>
          </a:solidFill>
          <a:ln w="9525" cap="flat" cmpd="sng">
            <a:solidFill>
              <a:srgbClr val="387026"/>
            </a:solidFill>
            <a:prstDash val="solid"/>
            <a:miter lim="800000"/>
            <a:headEnd type="none" w="sm" len="sm"/>
            <a:tailEnd type="none" w="sm" len="sm"/>
          </a:ln>
        </p:spPr>
        <p:txBody>
          <a:bodyPr spcFirstLastPara="1" wrap="square" lIns="91425" tIns="45700" rIns="91425" bIns="45700" anchor="ctr" anchorCtr="0">
            <a:noAutofit/>
          </a:bodyPr>
          <a:lstStyle/>
          <a:p>
            <a:pPr algn="just">
              <a:buClr>
                <a:schemeClr val="lt1"/>
              </a:buClr>
              <a:buSzPts val="1800"/>
            </a:pPr>
            <a:r>
              <a:rPr lang="zh-TW" altLang="en-US" sz="2200" b="1" dirty="0">
                <a:solidFill>
                  <a:srgbClr val="0070C0"/>
                </a:solidFill>
                <a:latin typeface="Microsoft JhengHei"/>
                <a:ea typeface="Microsoft JhengHei"/>
              </a:rPr>
              <a:t>優化整體內容與功能：</a:t>
            </a:r>
            <a:endParaRPr lang="en-US" altLang="zh-TW" sz="2200" b="1" dirty="0">
              <a:solidFill>
                <a:srgbClr val="0070C0"/>
              </a:solidFill>
              <a:latin typeface="Microsoft JhengHei"/>
              <a:ea typeface="Microsoft JhengHei"/>
            </a:endParaRPr>
          </a:p>
          <a:p>
            <a:pPr algn="just">
              <a:buClr>
                <a:schemeClr val="lt1"/>
              </a:buClr>
              <a:buSzPts val="1800"/>
            </a:pPr>
            <a:r>
              <a:rPr lang="zh-TW" altLang="en-US" sz="2200" b="1" dirty="0">
                <a:solidFill>
                  <a:srgbClr val="000000"/>
                </a:solidFill>
                <a:latin typeface="Microsoft JhengHei"/>
                <a:ea typeface="Microsoft JhengHei"/>
              </a:rPr>
              <a:t>持續更新與精進食農教育資訊整合平臺內容與功能，提高平臺能見度。</a:t>
            </a:r>
            <a:r>
              <a:rPr lang="zh-TW" altLang="en-US" sz="2200" b="1" dirty="0">
                <a:solidFill>
                  <a:srgbClr val="0070C0"/>
                </a:solidFill>
                <a:latin typeface="Microsoft JhengHei"/>
                <a:ea typeface="Microsoft JhengHei"/>
              </a:rPr>
              <a:t>預計瀏覽量累計達</a:t>
            </a:r>
            <a:r>
              <a:rPr lang="en-US" altLang="zh-TW" sz="2200" b="1" dirty="0">
                <a:solidFill>
                  <a:srgbClr val="0070C0"/>
                </a:solidFill>
                <a:latin typeface="Microsoft JhengHei"/>
                <a:ea typeface="Microsoft JhengHei"/>
              </a:rPr>
              <a:t>180</a:t>
            </a:r>
            <a:r>
              <a:rPr lang="zh-TW" altLang="en-US" sz="2200" b="1" dirty="0">
                <a:solidFill>
                  <a:srgbClr val="0070C0"/>
                </a:solidFill>
                <a:latin typeface="Microsoft JhengHei"/>
                <a:ea typeface="Microsoft JhengHei"/>
              </a:rPr>
              <a:t>萬人次。</a:t>
            </a:r>
            <a:endParaRPr lang="zh-TW" altLang="en-US" sz="2200" b="1" dirty="0">
              <a:solidFill>
                <a:srgbClr val="0070C0"/>
              </a:solidFill>
              <a:latin typeface="Microsoft JhengHei"/>
              <a:ea typeface="Microsoft JhengHei"/>
              <a:sym typeface="Microsoft JhengHei"/>
            </a:endParaRPr>
          </a:p>
        </p:txBody>
      </p:sp>
    </p:spTree>
  </p:cSld>
  <p:clrMapOvr>
    <a:masterClrMapping/>
  </p:clrMapOvr>
</p:sld>
</file>

<file path=ppt/theme/theme1.xml><?xml version="1.0" encoding="utf-8"?>
<a:theme xmlns:a="http://schemas.openxmlformats.org/drawingml/2006/main" name="Office 佈景主題">
  <a:themeElements>
    <a:clrScheme name="藍色">
      <a:dk1>
        <a:srgbClr val="000000"/>
      </a:dk1>
      <a:lt1>
        <a:srgbClr val="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佈景主題">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1093</TotalTime>
  <Words>1305</Words>
  <Application>Microsoft Office PowerPoint</Application>
  <PresentationFormat>寬螢幕</PresentationFormat>
  <Paragraphs>92</Paragraphs>
  <Slides>4</Slides>
  <Notes>4</Notes>
  <HiddenSlides>0</HiddenSlides>
  <MMClips>0</MMClips>
  <ScaleCrop>false</ScaleCrop>
  <HeadingPairs>
    <vt:vector size="6" baseType="variant">
      <vt:variant>
        <vt:lpstr>使用字型</vt:lpstr>
      </vt:variant>
      <vt:variant>
        <vt:i4>6</vt:i4>
      </vt:variant>
      <vt:variant>
        <vt:lpstr>佈景主題</vt:lpstr>
      </vt:variant>
      <vt:variant>
        <vt:i4>1</vt:i4>
      </vt:variant>
      <vt:variant>
        <vt:lpstr>投影片標題</vt:lpstr>
      </vt:variant>
      <vt:variant>
        <vt:i4>4</vt:i4>
      </vt:variant>
    </vt:vector>
  </HeadingPairs>
  <TitlesOfParts>
    <vt:vector size="11" baseType="lpstr">
      <vt:lpstr>微軟正黑體</vt:lpstr>
      <vt:lpstr>Calibri</vt:lpstr>
      <vt:lpstr>Wingdings</vt:lpstr>
      <vt:lpstr>Arial</vt:lpstr>
      <vt:lpstr>微軟正黑體</vt:lpstr>
      <vt:lpstr>Times New Roman</vt:lpstr>
      <vt:lpstr>Office 佈景主題</vt:lpstr>
      <vt:lpstr>PowerPoint 簡報</vt:lpstr>
      <vt:lpstr>PowerPoint 簡報</vt:lpstr>
      <vt:lpstr>PowerPoint 簡報</vt:lpstr>
      <vt:lpstr>PowerPoint 簡報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USER</dc:creator>
  <cp:lastModifiedBy>資訊規劃科黃虹渟</cp:lastModifiedBy>
  <cp:revision>103</cp:revision>
  <dcterms:created xsi:type="dcterms:W3CDTF">2023-12-10T03:41:13Z</dcterms:created>
  <dcterms:modified xsi:type="dcterms:W3CDTF">2025-10-21T10:35:10Z</dcterms:modified>
</cp:coreProperties>
</file>